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League Spartan" charset="1" panose="00000800000000000000"/>
      <p:regular r:id="rId34"/>
    </p:embeddedFont>
    <p:embeddedFont>
      <p:font typeface="Roboto Bold" charset="1" panose="02000000000000000000"/>
      <p:regular r:id="rId35"/>
    </p:embeddedFont>
    <p:embeddedFont>
      <p:font typeface="Roboto" charset="1" panose="02000000000000000000"/>
      <p:regular r:id="rId36"/>
    </p:embeddedFont>
    <p:embeddedFont>
      <p:font typeface="Roboto Bold Italics" charset="1" panose="02000000000000000000"/>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544361" y="3680853"/>
            <a:ext cx="22832361" cy="11479604"/>
          </a:xfrm>
          <a:custGeom>
            <a:avLst/>
            <a:gdLst/>
            <a:ahLst/>
            <a:cxnLst/>
            <a:rect r="r" b="b" t="t" l="l"/>
            <a:pathLst>
              <a:path h="11479604" w="22832361">
                <a:moveTo>
                  <a:pt x="0" y="0"/>
                </a:moveTo>
                <a:lnTo>
                  <a:pt x="22832361" y="0"/>
                </a:lnTo>
                <a:lnTo>
                  <a:pt x="22832361" y="11479603"/>
                </a:lnTo>
                <a:lnTo>
                  <a:pt x="0" y="114796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33340" y="5893095"/>
            <a:ext cx="872029"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6233340" y="4933849"/>
            <a:ext cx="5821321" cy="759619"/>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TECH-SHOP</a:t>
            </a:r>
          </a:p>
        </p:txBody>
      </p:sp>
      <p:sp>
        <p:nvSpPr>
          <p:cNvPr name="TextBox 5" id="5"/>
          <p:cNvSpPr txBox="true"/>
          <p:nvPr/>
        </p:nvSpPr>
        <p:spPr>
          <a:xfrm rot="0">
            <a:off x="6233340" y="4355805"/>
            <a:ext cx="5821321" cy="393700"/>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PRESENTATION PROJET NSI</a:t>
            </a:r>
          </a:p>
        </p:txBody>
      </p:sp>
      <p:sp>
        <p:nvSpPr>
          <p:cNvPr name="TextBox 6" id="6"/>
          <p:cNvSpPr txBox="true"/>
          <p:nvPr/>
        </p:nvSpPr>
        <p:spPr>
          <a:xfrm rot="0">
            <a:off x="13917395" y="519115"/>
            <a:ext cx="3819123" cy="358773"/>
          </a:xfrm>
          <a:prstGeom prst="rect">
            <a:avLst/>
          </a:prstGeom>
        </p:spPr>
        <p:txBody>
          <a:bodyPr anchor="t" rtlCol="false" tIns="0" lIns="0" bIns="0" rIns="0">
            <a:spAutoFit/>
          </a:bodyPr>
          <a:lstStyle/>
          <a:p>
            <a:pPr algn="r">
              <a:lnSpc>
                <a:spcPts val="2800"/>
              </a:lnSpc>
            </a:pPr>
            <a:r>
              <a:rPr lang="en-US" sz="2000">
                <a:solidFill>
                  <a:srgbClr val="FFFFFF"/>
                </a:solidFill>
                <a:latin typeface="Roboto"/>
                <a:ea typeface="Roboto"/>
                <a:cs typeface="Roboto"/>
                <a:sym typeface="Roboto"/>
              </a:rPr>
              <a:t>TECHSHOP</a:t>
            </a:r>
          </a:p>
        </p:txBody>
      </p:sp>
      <p:sp>
        <p:nvSpPr>
          <p:cNvPr name="TextBox 7" id="7"/>
          <p:cNvSpPr txBox="true"/>
          <p:nvPr/>
        </p:nvSpPr>
        <p:spPr>
          <a:xfrm rot="0">
            <a:off x="15389911" y="9363504"/>
            <a:ext cx="2548031" cy="358773"/>
          </a:xfrm>
          <a:prstGeom prst="rect">
            <a:avLst/>
          </a:prstGeom>
        </p:spPr>
        <p:txBody>
          <a:bodyPr anchor="t" rtlCol="false" tIns="0" lIns="0" bIns="0" rIns="0">
            <a:spAutoFit/>
          </a:bodyPr>
          <a:lstStyle/>
          <a:p>
            <a:pPr algn="r">
              <a:lnSpc>
                <a:spcPts val="2800"/>
              </a:lnSpc>
            </a:pPr>
            <a:r>
              <a:rPr lang="en-US" sz="2000">
                <a:solidFill>
                  <a:srgbClr val="FFFFFF"/>
                </a:solidFill>
                <a:latin typeface="Roboto"/>
                <a:ea typeface="Roboto"/>
                <a:cs typeface="Roboto"/>
                <a:sym typeface="Roboto"/>
              </a:rPr>
              <a:t>AYOUB &amp; MOHAND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704847"/>
            <a:ext cx="18442975" cy="1832818"/>
            <a:chOff x="0" y="0"/>
            <a:chExt cx="4857409" cy="482718"/>
          </a:xfrm>
        </p:grpSpPr>
        <p:sp>
          <p:nvSpPr>
            <p:cNvPr name="Freeform 3" id="3"/>
            <p:cNvSpPr/>
            <p:nvPr/>
          </p:nvSpPr>
          <p:spPr>
            <a:xfrm flipH="false" flipV="false" rot="0">
              <a:off x="0" y="0"/>
              <a:ext cx="4857409" cy="482718"/>
            </a:xfrm>
            <a:custGeom>
              <a:avLst/>
              <a:gdLst/>
              <a:ahLst/>
              <a:cxnLst/>
              <a:rect r="r" b="b" t="t" l="l"/>
              <a:pathLst>
                <a:path h="482718" w="4857409">
                  <a:moveTo>
                    <a:pt x="0" y="0"/>
                  </a:moveTo>
                  <a:lnTo>
                    <a:pt x="4857409" y="0"/>
                  </a:lnTo>
                  <a:lnTo>
                    <a:pt x="4857409" y="482718"/>
                  </a:lnTo>
                  <a:lnTo>
                    <a:pt x="0" y="482718"/>
                  </a:lnTo>
                  <a:close/>
                </a:path>
              </a:pathLst>
            </a:custGeom>
            <a:solidFill>
              <a:srgbClr val="000000"/>
            </a:solidFill>
          </p:spPr>
        </p:sp>
        <p:sp>
          <p:nvSpPr>
            <p:cNvPr name="TextBox 4" id="4"/>
            <p:cNvSpPr txBox="true"/>
            <p:nvPr/>
          </p:nvSpPr>
          <p:spPr>
            <a:xfrm>
              <a:off x="0" y="-38100"/>
              <a:ext cx="4857409" cy="52081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9082017"/>
            <a:ext cx="8603554" cy="4433464"/>
          </a:xfrm>
          <a:custGeom>
            <a:avLst/>
            <a:gdLst/>
            <a:ahLst/>
            <a:cxnLst/>
            <a:rect r="r" b="b" t="t" l="l"/>
            <a:pathLst>
              <a:path h="4433464" w="8603554">
                <a:moveTo>
                  <a:pt x="0" y="0"/>
                </a:moveTo>
                <a:lnTo>
                  <a:pt x="8603554" y="0"/>
                </a:lnTo>
                <a:lnTo>
                  <a:pt x="8603554" y="4433464"/>
                </a:lnTo>
                <a:lnTo>
                  <a:pt x="0" y="4433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47115"/>
            <a:ext cx="6406546" cy="1318613"/>
            <a:chOff x="0" y="0"/>
            <a:chExt cx="8542062" cy="1758150"/>
          </a:xfrm>
        </p:grpSpPr>
        <p:sp>
          <p:nvSpPr>
            <p:cNvPr name="TextBox 7" id="7"/>
            <p:cNvSpPr txBox="true"/>
            <p:nvPr/>
          </p:nvSpPr>
          <p:spPr>
            <a:xfrm rot="0">
              <a:off x="0" y="751675"/>
              <a:ext cx="8542062"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BCRYPT</a:t>
              </a:r>
            </a:p>
          </p:txBody>
        </p:sp>
        <p:sp>
          <p:nvSpPr>
            <p:cNvPr name="TextBox 8" id="8"/>
            <p:cNvSpPr txBox="true"/>
            <p:nvPr/>
          </p:nvSpPr>
          <p:spPr>
            <a:xfrm rot="0">
              <a:off x="0" y="-19050"/>
              <a:ext cx="8542062"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CRYPTAGE AVEC </a:t>
              </a:r>
            </a:p>
          </p:txBody>
        </p:sp>
      </p:grpSp>
      <p:sp>
        <p:nvSpPr>
          <p:cNvPr name="AutoShape 9" id="9"/>
          <p:cNvSpPr/>
          <p:nvPr/>
        </p:nvSpPr>
        <p:spPr>
          <a:xfrm>
            <a:off x="1028700" y="2565356"/>
            <a:ext cx="748505" cy="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9884865" y="1268266"/>
            <a:ext cx="7058069" cy="438156"/>
          </a:xfrm>
          <a:prstGeom prst="rect">
            <a:avLst/>
          </a:prstGeom>
        </p:spPr>
        <p:txBody>
          <a:bodyPr anchor="t" rtlCol="false" tIns="0" lIns="0" bIns="0" rIns="0">
            <a:spAutoFit/>
          </a:bodyPr>
          <a:lstStyle/>
          <a:p>
            <a:pPr algn="ctr">
              <a:lnSpc>
                <a:spcPts val="3502"/>
              </a:lnSpc>
            </a:pPr>
            <a:r>
              <a:rPr lang="en-US" sz="2502" b="true">
                <a:solidFill>
                  <a:srgbClr val="000000"/>
                </a:solidFill>
                <a:latin typeface="Open Sans Bold"/>
                <a:ea typeface="Open Sans Bold"/>
                <a:cs typeface="Open Sans Bold"/>
                <a:sym typeface="Open Sans Bold"/>
              </a:rPr>
              <a:t>🔐 SÉCURITÉ : CRYPT</a:t>
            </a:r>
            <a:r>
              <a:rPr lang="en-US" b="true" sz="2502">
                <a:solidFill>
                  <a:srgbClr val="000000"/>
                </a:solidFill>
                <a:latin typeface="Open Sans Bold"/>
                <a:ea typeface="Open Sans Bold"/>
                <a:cs typeface="Open Sans Bold"/>
                <a:sym typeface="Open Sans Bold"/>
              </a:rPr>
              <a:t>AGE DES MOTS DE PASSE</a:t>
            </a:r>
          </a:p>
        </p:txBody>
      </p:sp>
      <p:sp>
        <p:nvSpPr>
          <p:cNvPr name="TextBox 11" id="11"/>
          <p:cNvSpPr txBox="true"/>
          <p:nvPr/>
        </p:nvSpPr>
        <p:spPr>
          <a:xfrm rot="0">
            <a:off x="532404" y="3095109"/>
            <a:ext cx="7399139" cy="33299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ALGORITHME BCRYPT : </a:t>
            </a:r>
          </a:p>
          <a:p>
            <a:pPr algn="ctr">
              <a:lnSpc>
                <a:spcPts val="3360"/>
              </a:lnSpc>
            </a:pPr>
          </a:p>
          <a:p>
            <a:pPr algn="ctr">
              <a:lnSpc>
                <a:spcPts val="3360"/>
              </a:lnSpc>
            </a:pPr>
            <a:r>
              <a:rPr lang="en-US" sz="2400">
                <a:solidFill>
                  <a:srgbClr val="000000"/>
                </a:solidFill>
                <a:latin typeface="Open Sans"/>
                <a:ea typeface="Open Sans"/>
                <a:cs typeface="Open Sans"/>
                <a:sym typeface="Open Sans"/>
              </a:rPr>
              <a:t>Mot de passe : "ayb2008"  </a:t>
            </a:r>
          </a:p>
          <a:p>
            <a:pPr algn="ctr">
              <a:lnSpc>
                <a:spcPts val="3360"/>
              </a:lnSpc>
            </a:pPr>
            <a:r>
              <a:rPr lang="en-US" sz="2400">
                <a:solidFill>
                  <a:srgbClr val="000000"/>
                </a:solidFill>
                <a:latin typeface="Open Sans"/>
                <a:ea typeface="Open Sans"/>
                <a:cs typeface="Open Sans"/>
                <a:sym typeface="Open Sans"/>
              </a:rPr>
              <a:t>↓</a:t>
            </a:r>
          </a:p>
          <a:p>
            <a:pPr algn="ctr">
              <a:lnSpc>
                <a:spcPts val="3360"/>
              </a:lnSpc>
            </a:pPr>
            <a:r>
              <a:rPr lang="en-US" sz="2400">
                <a:solidFill>
                  <a:srgbClr val="000000"/>
                </a:solidFill>
                <a:latin typeface="Open Sans"/>
                <a:ea typeface="Open Sans"/>
                <a:cs typeface="Open Sans"/>
                <a:sym typeface="Open Sans"/>
              </a:rPr>
              <a:t> password_hash($password, PASSWORD_DEFAULT)  </a:t>
            </a:r>
          </a:p>
          <a:p>
            <a:pPr algn="ctr">
              <a:lnSpc>
                <a:spcPts val="3360"/>
              </a:lnSpc>
            </a:pPr>
            <a:r>
              <a:rPr lang="en-US" sz="2400">
                <a:solidFill>
                  <a:srgbClr val="000000"/>
                </a:solidFill>
                <a:latin typeface="Open Sans"/>
                <a:ea typeface="Open Sans"/>
                <a:cs typeface="Open Sans"/>
                <a:sym typeface="Open Sans"/>
              </a:rPr>
              <a:t>↓ </a:t>
            </a:r>
          </a:p>
          <a:p>
            <a:pPr algn="ctr">
              <a:lnSpc>
                <a:spcPts val="3360"/>
              </a:lnSpc>
            </a:pPr>
            <a:r>
              <a:rPr lang="en-US" sz="2400">
                <a:solidFill>
                  <a:srgbClr val="000000"/>
                </a:solidFill>
                <a:latin typeface="Open Sans"/>
                <a:ea typeface="Open Sans"/>
                <a:cs typeface="Open Sans"/>
                <a:sym typeface="Open Sans"/>
              </a:rPr>
              <a:t>Hash : $2y$10$92IXUNpkjO0rOQ5byMi.Ye... </a:t>
            </a:r>
          </a:p>
          <a:p>
            <a:pPr algn="ctr">
              <a:lnSpc>
                <a:spcPts val="3360"/>
              </a:lnSpc>
            </a:pPr>
          </a:p>
        </p:txBody>
      </p:sp>
      <p:sp>
        <p:nvSpPr>
          <p:cNvPr name="TextBox 12" id="12"/>
          <p:cNvSpPr txBox="true"/>
          <p:nvPr/>
        </p:nvSpPr>
        <p:spPr>
          <a:xfrm rot="0">
            <a:off x="9449386" y="2778476"/>
            <a:ext cx="8477696" cy="2369744"/>
          </a:xfrm>
          <a:prstGeom prst="rect">
            <a:avLst/>
          </a:prstGeom>
        </p:spPr>
        <p:txBody>
          <a:bodyPr anchor="t" rtlCol="false" tIns="0" lIns="0" bIns="0" rIns="0">
            <a:spAutoFit/>
          </a:bodyPr>
          <a:lstStyle/>
          <a:p>
            <a:pPr algn="l">
              <a:lnSpc>
                <a:spcPts val="3784"/>
              </a:lnSpc>
            </a:pPr>
            <a:r>
              <a:rPr lang="en-US" sz="2702">
                <a:solidFill>
                  <a:srgbClr val="000000"/>
                </a:solidFill>
                <a:latin typeface="Open Sans"/>
                <a:ea typeface="Open Sans"/>
                <a:cs typeface="Open Sans"/>
                <a:sym typeface="Open Sans"/>
              </a:rPr>
              <a:t>✅ Hachage </a:t>
            </a:r>
            <a:r>
              <a:rPr lang="en-US" sz="2702">
                <a:solidFill>
                  <a:srgbClr val="000000"/>
                </a:solidFill>
                <a:latin typeface="Open Sans"/>
                <a:ea typeface="Open Sans"/>
                <a:cs typeface="Open Sans"/>
                <a:sym typeface="Open Sans"/>
              </a:rPr>
              <a:t>unidirectionnel (impossible à décrypter) </a:t>
            </a:r>
          </a:p>
          <a:p>
            <a:pPr algn="l">
              <a:lnSpc>
                <a:spcPts val="3784"/>
              </a:lnSpc>
            </a:pPr>
            <a:r>
              <a:rPr lang="en-US" sz="2702">
                <a:solidFill>
                  <a:srgbClr val="000000"/>
                </a:solidFill>
                <a:latin typeface="Open Sans"/>
                <a:ea typeface="Open Sans"/>
                <a:cs typeface="Open Sans"/>
                <a:sym typeface="Open Sans"/>
              </a:rPr>
              <a:t>✅ Salt automatique intégré </a:t>
            </a:r>
          </a:p>
          <a:p>
            <a:pPr algn="l">
              <a:lnSpc>
                <a:spcPts val="3784"/>
              </a:lnSpc>
            </a:pPr>
            <a:r>
              <a:rPr lang="en-US" sz="2702">
                <a:solidFill>
                  <a:srgbClr val="000000"/>
                </a:solidFill>
                <a:latin typeface="Open Sans"/>
                <a:ea typeface="Open Sans"/>
                <a:cs typeface="Open Sans"/>
                <a:sym typeface="Open Sans"/>
              </a:rPr>
              <a:t>✅ Coût configurable (2^10 = 1024 itérations) </a:t>
            </a:r>
          </a:p>
          <a:p>
            <a:pPr algn="l">
              <a:lnSpc>
                <a:spcPts val="3784"/>
              </a:lnSpc>
            </a:pPr>
            <a:r>
              <a:rPr lang="en-US" sz="2702">
                <a:solidFill>
                  <a:srgbClr val="000000"/>
                </a:solidFill>
                <a:latin typeface="Open Sans"/>
                <a:ea typeface="Open Sans"/>
                <a:cs typeface="Open Sans"/>
                <a:sym typeface="Open Sans"/>
              </a:rPr>
              <a:t>✅ Résistant aux attaques par force brute</a:t>
            </a:r>
          </a:p>
          <a:p>
            <a:pPr algn="l">
              <a:lnSpc>
                <a:spcPts val="3784"/>
              </a:lnSpc>
            </a:pPr>
          </a:p>
        </p:txBody>
      </p:sp>
      <p:sp>
        <p:nvSpPr>
          <p:cNvPr name="TextBox 13" id="13"/>
          <p:cNvSpPr txBox="true"/>
          <p:nvPr/>
        </p:nvSpPr>
        <p:spPr>
          <a:xfrm rot="0">
            <a:off x="9884865" y="5299960"/>
            <a:ext cx="8042821" cy="3404887"/>
          </a:xfrm>
          <a:prstGeom prst="rect">
            <a:avLst/>
          </a:prstGeom>
        </p:spPr>
        <p:txBody>
          <a:bodyPr anchor="t" rtlCol="false" tIns="0" lIns="0" bIns="0" rIns="0">
            <a:spAutoFit/>
          </a:bodyPr>
          <a:lstStyle/>
          <a:p>
            <a:pPr algn="l">
              <a:lnSpc>
                <a:spcPts val="3429"/>
              </a:lnSpc>
            </a:pPr>
            <a:r>
              <a:rPr lang="en-US" sz="2449" i="true">
                <a:solidFill>
                  <a:srgbClr val="000000"/>
                </a:solidFill>
                <a:latin typeface="Open Sans Italics"/>
                <a:ea typeface="Open Sans Italics"/>
                <a:cs typeface="Open Sans Italics"/>
                <a:sym typeface="Open Sans Italics"/>
              </a:rPr>
              <a:t>//</a:t>
            </a:r>
            <a:r>
              <a:rPr lang="en-US" sz="2449" i="true">
                <a:solidFill>
                  <a:srgbClr val="000000"/>
                </a:solidFill>
                <a:latin typeface="Open Sans Italics"/>
                <a:ea typeface="Open Sans Italics"/>
                <a:cs typeface="Open Sans Italics"/>
                <a:sym typeface="Open Sans Italics"/>
              </a:rPr>
              <a:t> Inscription</a:t>
            </a:r>
          </a:p>
          <a:p>
            <a:pPr algn="l">
              <a:lnSpc>
                <a:spcPts val="3429"/>
              </a:lnSpc>
            </a:pPr>
            <a:r>
              <a:rPr lang="en-US" sz="2449" i="true">
                <a:solidFill>
                  <a:srgbClr val="000000"/>
                </a:solidFill>
                <a:latin typeface="Open Sans Italics"/>
                <a:ea typeface="Open Sans Italics"/>
                <a:cs typeface="Open Sans Italics"/>
                <a:sym typeface="Open Sans Italics"/>
              </a:rPr>
              <a:t>$hash = password_hash($password, PASSWORD_DEFAULT);</a:t>
            </a:r>
          </a:p>
          <a:p>
            <a:pPr algn="l">
              <a:lnSpc>
                <a:spcPts val="3429"/>
              </a:lnSpc>
            </a:pPr>
          </a:p>
          <a:p>
            <a:pPr algn="l">
              <a:lnSpc>
                <a:spcPts val="3429"/>
              </a:lnSpc>
            </a:pPr>
            <a:r>
              <a:rPr lang="en-US" sz="2449" i="true">
                <a:solidFill>
                  <a:srgbClr val="000000"/>
                </a:solidFill>
                <a:latin typeface="Open Sans Italics"/>
                <a:ea typeface="Open Sans Italics"/>
                <a:cs typeface="Open Sans Italics"/>
                <a:sym typeface="Open Sans Italics"/>
              </a:rPr>
              <a:t>// Connexion</a:t>
            </a:r>
          </a:p>
          <a:p>
            <a:pPr algn="l">
              <a:lnSpc>
                <a:spcPts val="3429"/>
              </a:lnSpc>
            </a:pPr>
            <a:r>
              <a:rPr lang="en-US" sz="2449" i="true">
                <a:solidFill>
                  <a:srgbClr val="000000"/>
                </a:solidFill>
                <a:latin typeface="Open Sans Italics"/>
                <a:ea typeface="Open Sans Italics"/>
                <a:cs typeface="Open Sans Italics"/>
                <a:sym typeface="Open Sans Italics"/>
              </a:rPr>
              <a:t>if (password_verify($password, $hash)) { </a:t>
            </a:r>
          </a:p>
          <a:p>
            <a:pPr algn="l">
              <a:lnSpc>
                <a:spcPts val="3429"/>
              </a:lnSpc>
            </a:pPr>
            <a:r>
              <a:rPr lang="en-US" sz="2449" i="true">
                <a:solidFill>
                  <a:srgbClr val="000000"/>
                </a:solidFill>
                <a:latin typeface="Open Sans Italics"/>
                <a:ea typeface="Open Sans Italics"/>
                <a:cs typeface="Open Sans Italics"/>
                <a:sym typeface="Open Sans Italics"/>
              </a:rPr>
              <a:t>             // ✅ Authentification réussie</a:t>
            </a:r>
          </a:p>
          <a:p>
            <a:pPr algn="l">
              <a:lnSpc>
                <a:spcPts val="3429"/>
              </a:lnSpc>
            </a:pPr>
            <a:r>
              <a:rPr lang="en-US" sz="2449" i="true">
                <a:solidFill>
                  <a:srgbClr val="000000"/>
                </a:solidFill>
                <a:latin typeface="Open Sans Italics"/>
                <a:ea typeface="Open Sans Italics"/>
                <a:cs typeface="Open Sans Italics"/>
                <a:sym typeface="Open Sans Italics"/>
              </a:rPr>
              <a:t>}</a:t>
            </a:r>
          </a:p>
          <a:p>
            <a:pPr algn="l">
              <a:lnSpc>
                <a:spcPts val="3429"/>
              </a:lnSpc>
            </a:pPr>
            <a:r>
              <a:rPr lang="en-US" sz="2449" i="true">
                <a:solidFill>
                  <a:srgbClr val="000000"/>
                </a:solidFill>
                <a:latin typeface="Open Sans Italics"/>
                <a:ea typeface="Open Sans Italics"/>
                <a:cs typeface="Open Sans Italics"/>
                <a:sym typeface="Open Sans Italics"/>
              </a:rPr>
              <a: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1048" y="5579750"/>
            <a:ext cx="13847569" cy="2239489"/>
          </a:xfrm>
          <a:custGeom>
            <a:avLst/>
            <a:gdLst/>
            <a:ahLst/>
            <a:cxnLst/>
            <a:rect r="r" b="b" t="t" l="l"/>
            <a:pathLst>
              <a:path h="2239489" w="13847569">
                <a:moveTo>
                  <a:pt x="0" y="0"/>
                </a:moveTo>
                <a:lnTo>
                  <a:pt x="13847569" y="0"/>
                </a:lnTo>
                <a:lnTo>
                  <a:pt x="13847569" y="2239489"/>
                </a:lnTo>
                <a:lnTo>
                  <a:pt x="0" y="2239489"/>
                </a:lnTo>
                <a:lnTo>
                  <a:pt x="0" y="0"/>
                </a:lnTo>
                <a:close/>
              </a:path>
            </a:pathLst>
          </a:custGeom>
          <a:blipFill>
            <a:blip r:embed="rId2"/>
            <a:stretch>
              <a:fillRect l="-30077" t="0" r="-185" b="-235101"/>
            </a:stretch>
          </a:blipFill>
        </p:spPr>
      </p:sp>
      <p:sp>
        <p:nvSpPr>
          <p:cNvPr name="Freeform 3" id="3"/>
          <p:cNvSpPr/>
          <p:nvPr/>
        </p:nvSpPr>
        <p:spPr>
          <a:xfrm flipH="false" flipV="false" rot="0">
            <a:off x="4426652" y="7849857"/>
            <a:ext cx="13847569" cy="2379947"/>
          </a:xfrm>
          <a:custGeom>
            <a:avLst/>
            <a:gdLst/>
            <a:ahLst/>
            <a:cxnLst/>
            <a:rect r="r" b="b" t="t" l="l"/>
            <a:pathLst>
              <a:path h="2379947" w="13847569">
                <a:moveTo>
                  <a:pt x="0" y="0"/>
                </a:moveTo>
                <a:lnTo>
                  <a:pt x="13847569" y="0"/>
                </a:lnTo>
                <a:lnTo>
                  <a:pt x="13847569" y="2379947"/>
                </a:lnTo>
                <a:lnTo>
                  <a:pt x="0" y="2379947"/>
                </a:lnTo>
                <a:lnTo>
                  <a:pt x="0" y="0"/>
                </a:lnTo>
                <a:close/>
              </a:path>
            </a:pathLst>
          </a:custGeom>
          <a:blipFill>
            <a:blip r:embed="rId3"/>
            <a:stretch>
              <a:fillRect l="0" t="-3184" r="0" b="-3184"/>
            </a:stretch>
          </a:blipFill>
        </p:spPr>
      </p:sp>
      <p:sp>
        <p:nvSpPr>
          <p:cNvPr name="Freeform 4" id="4"/>
          <p:cNvSpPr/>
          <p:nvPr/>
        </p:nvSpPr>
        <p:spPr>
          <a:xfrm flipH="false" flipV="false" rot="5400000">
            <a:off x="2434985" y="8240944"/>
            <a:ext cx="2052548" cy="1209137"/>
          </a:xfrm>
          <a:custGeom>
            <a:avLst/>
            <a:gdLst/>
            <a:ahLst/>
            <a:cxnLst/>
            <a:rect r="r" b="b" t="t" l="l"/>
            <a:pathLst>
              <a:path h="1209137" w="2052548">
                <a:moveTo>
                  <a:pt x="0" y="0"/>
                </a:moveTo>
                <a:lnTo>
                  <a:pt x="2052548" y="0"/>
                </a:lnTo>
                <a:lnTo>
                  <a:pt x="2052548" y="1209137"/>
                </a:lnTo>
                <a:lnTo>
                  <a:pt x="0" y="1209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8633" y="1259845"/>
            <a:ext cx="10852754" cy="2072639"/>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Pour essayer de crypter un mot de passe j’ai fait un fichier php que vous pouvez utiliser ou vous entrer votre mot de passe ecrit puis vous lancer le code ( en ouvrant votre localhost puis dans le fichier hash.php ) pour tester, sinon les mot de passe se cryptent automatiquement quand l’utilisateur s’inscrit.</a:t>
            </a:r>
          </a:p>
        </p:txBody>
      </p:sp>
      <p:sp>
        <p:nvSpPr>
          <p:cNvPr name="TextBox 6" id="6"/>
          <p:cNvSpPr txBox="true"/>
          <p:nvPr/>
        </p:nvSpPr>
        <p:spPr>
          <a:xfrm rot="0">
            <a:off x="478633" y="141605"/>
            <a:ext cx="3722340" cy="887095"/>
          </a:xfrm>
          <a:prstGeom prst="rect">
            <a:avLst/>
          </a:prstGeom>
        </p:spPr>
        <p:txBody>
          <a:bodyPr anchor="t" rtlCol="false" tIns="0" lIns="0" bIns="0" rIns="0">
            <a:spAutoFit/>
          </a:bodyPr>
          <a:lstStyle/>
          <a:p>
            <a:pPr algn="ctr">
              <a:lnSpc>
                <a:spcPts val="7279"/>
              </a:lnSpc>
            </a:pPr>
            <a:r>
              <a:rPr lang="en-US" sz="5199" b="true">
                <a:solidFill>
                  <a:srgbClr val="353535"/>
                </a:solidFill>
                <a:latin typeface="Open Sans Bold"/>
                <a:ea typeface="Open Sans Bold"/>
                <a:cs typeface="Open Sans Bold"/>
                <a:sym typeface="Open Sans Bold"/>
              </a:rPr>
              <a:t>Test Bcrypt</a:t>
            </a:r>
          </a:p>
        </p:txBody>
      </p:sp>
      <p:sp>
        <p:nvSpPr>
          <p:cNvPr name="TextBox 7" id="7"/>
          <p:cNvSpPr txBox="true"/>
          <p:nvPr/>
        </p:nvSpPr>
        <p:spPr>
          <a:xfrm rot="0">
            <a:off x="0" y="3532510"/>
            <a:ext cx="16824971"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Open Sans"/>
                <a:ea typeface="Open Sans"/>
                <a:cs typeface="Open Sans"/>
                <a:sym typeface="Open Sans"/>
              </a:rPr>
              <a:t>Entrer le texte que vous voulez crypter dans $password = “votremdp”;</a:t>
            </a:r>
          </a:p>
          <a:p>
            <a:pPr algn="l" marL="734059" indent="-367030" lvl="1">
              <a:lnSpc>
                <a:spcPts val="4759"/>
              </a:lnSpc>
              <a:buFont typeface="Arial"/>
              <a:buChar char="•"/>
            </a:pPr>
            <a:r>
              <a:rPr lang="en-US" sz="3399">
                <a:solidFill>
                  <a:srgbClr val="000000"/>
                </a:solidFill>
                <a:latin typeface="Open Sans"/>
                <a:ea typeface="Open Sans"/>
                <a:cs typeface="Open Sans"/>
                <a:sym typeface="Open Sans"/>
              </a:rPr>
              <a:t>lancer xamp ou votre logiciel de serveur</a:t>
            </a:r>
          </a:p>
          <a:p>
            <a:pPr algn="l" marL="734059" indent="-367030" lvl="1">
              <a:lnSpc>
                <a:spcPts val="4759"/>
              </a:lnSpc>
              <a:buFont typeface="Arial"/>
              <a:buChar char="•"/>
            </a:pPr>
            <a:r>
              <a:rPr lang="en-US" sz="3399">
                <a:solidFill>
                  <a:srgbClr val="000000"/>
                </a:solidFill>
                <a:latin typeface="Open Sans"/>
                <a:ea typeface="Open Sans"/>
                <a:cs typeface="Open Sans"/>
                <a:sym typeface="Open Sans"/>
              </a:rPr>
              <a:t>ouvrez : localhost/projet-nsi/hash.php</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082017"/>
            <a:ext cx="8603554" cy="4433464"/>
          </a:xfrm>
          <a:custGeom>
            <a:avLst/>
            <a:gdLst/>
            <a:ahLst/>
            <a:cxnLst/>
            <a:rect r="r" b="b" t="t" l="l"/>
            <a:pathLst>
              <a:path h="4433464" w="8603554">
                <a:moveTo>
                  <a:pt x="0" y="0"/>
                </a:moveTo>
                <a:lnTo>
                  <a:pt x="8603554" y="0"/>
                </a:lnTo>
                <a:lnTo>
                  <a:pt x="8603554" y="4433464"/>
                </a:lnTo>
                <a:lnTo>
                  <a:pt x="0" y="4433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2639" y="7064340"/>
            <a:ext cx="10561819" cy="2072712"/>
          </a:xfrm>
          <a:custGeom>
            <a:avLst/>
            <a:gdLst/>
            <a:ahLst/>
            <a:cxnLst/>
            <a:rect r="r" b="b" t="t" l="l"/>
            <a:pathLst>
              <a:path h="2072712" w="10561819">
                <a:moveTo>
                  <a:pt x="0" y="0"/>
                </a:moveTo>
                <a:lnTo>
                  <a:pt x="10561819" y="0"/>
                </a:lnTo>
                <a:lnTo>
                  <a:pt x="10561819" y="2072712"/>
                </a:lnTo>
                <a:lnTo>
                  <a:pt x="0" y="2072712"/>
                </a:lnTo>
                <a:lnTo>
                  <a:pt x="0" y="0"/>
                </a:lnTo>
                <a:close/>
              </a:path>
            </a:pathLst>
          </a:custGeom>
          <a:blipFill>
            <a:blip r:embed="rId4"/>
            <a:stretch>
              <a:fillRect l="0" t="0" r="0" b="0"/>
            </a:stretch>
          </a:blipFill>
        </p:spPr>
      </p:sp>
      <p:grpSp>
        <p:nvGrpSpPr>
          <p:cNvPr name="Group 4" id="4"/>
          <p:cNvGrpSpPr/>
          <p:nvPr/>
        </p:nvGrpSpPr>
        <p:grpSpPr>
          <a:xfrm rot="0">
            <a:off x="492698" y="511113"/>
            <a:ext cx="6947764" cy="1318613"/>
            <a:chOff x="0" y="0"/>
            <a:chExt cx="9263686" cy="1758150"/>
          </a:xfrm>
        </p:grpSpPr>
        <p:sp>
          <p:nvSpPr>
            <p:cNvPr name="TextBox 5" id="5"/>
            <p:cNvSpPr txBox="true"/>
            <p:nvPr/>
          </p:nvSpPr>
          <p:spPr>
            <a:xfrm rot="0">
              <a:off x="0" y="751675"/>
              <a:ext cx="9263686" cy="1006475"/>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INJECTION SQL</a:t>
              </a:r>
            </a:p>
          </p:txBody>
        </p:sp>
        <p:sp>
          <p:nvSpPr>
            <p:cNvPr name="TextBox 6" id="6"/>
            <p:cNvSpPr txBox="true"/>
            <p:nvPr/>
          </p:nvSpPr>
          <p:spPr>
            <a:xfrm rot="0">
              <a:off x="0" y="-19050"/>
              <a:ext cx="9263686" cy="518583"/>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PROTECTION CONTRE LES </a:t>
              </a:r>
            </a:p>
          </p:txBody>
        </p:sp>
      </p:grpSp>
      <p:sp>
        <p:nvSpPr>
          <p:cNvPr name="TextBox 7" id="7"/>
          <p:cNvSpPr txBox="true"/>
          <p:nvPr/>
        </p:nvSpPr>
        <p:spPr>
          <a:xfrm rot="0">
            <a:off x="492698" y="3722938"/>
            <a:ext cx="7807517" cy="2777727"/>
          </a:xfrm>
          <a:prstGeom prst="rect">
            <a:avLst/>
          </a:prstGeom>
        </p:spPr>
        <p:txBody>
          <a:bodyPr anchor="t" rtlCol="false" tIns="0" lIns="0" bIns="0" rIns="0">
            <a:spAutoFit/>
          </a:bodyPr>
          <a:lstStyle/>
          <a:p>
            <a:pPr algn="ctr">
              <a:lnSpc>
                <a:spcPts val="2766"/>
              </a:lnSpc>
            </a:pPr>
            <a:r>
              <a:rPr lang="en-US" sz="1975" i="true">
                <a:solidFill>
                  <a:srgbClr val="FFFFFF"/>
                </a:solidFill>
                <a:latin typeface="Open Sans Italics"/>
                <a:ea typeface="Open Sans Italics"/>
                <a:cs typeface="Open Sans Italics"/>
                <a:sym typeface="Open Sans Italics"/>
              </a:rPr>
              <a:t>🛡️ PROTECTION CONTRE LES INJECTIONS SQL</a:t>
            </a:r>
          </a:p>
          <a:p>
            <a:pPr algn="ctr">
              <a:lnSpc>
                <a:spcPts val="2766"/>
              </a:lnSpc>
            </a:pPr>
          </a:p>
          <a:p>
            <a:pPr algn="l">
              <a:lnSpc>
                <a:spcPts val="2766"/>
              </a:lnSpc>
            </a:pPr>
            <a:r>
              <a:rPr lang="en-US" sz="1975" i="true">
                <a:solidFill>
                  <a:srgbClr val="FFFFFF"/>
                </a:solidFill>
                <a:latin typeface="Open Sans Italics"/>
                <a:ea typeface="Open Sans Italics"/>
                <a:cs typeface="Open Sans Italics"/>
                <a:sym typeface="Open Sans Italics"/>
              </a:rPr>
              <a:t>❌ M</a:t>
            </a:r>
            <a:r>
              <a:rPr lang="en-US" sz="1975" i="true">
                <a:solidFill>
                  <a:srgbClr val="FFFFFF"/>
                </a:solidFill>
                <a:latin typeface="Open Sans Italics"/>
                <a:ea typeface="Open Sans Italics"/>
                <a:cs typeface="Open Sans Italics"/>
                <a:sym typeface="Open Sans Italics"/>
              </a:rPr>
              <a:t>AUVAISE PRATIQUE (Vulnérable)</a:t>
            </a:r>
          </a:p>
          <a:p>
            <a:pPr algn="l">
              <a:lnSpc>
                <a:spcPts val="2766"/>
              </a:lnSpc>
            </a:pPr>
            <a:r>
              <a:rPr lang="en-US" sz="1975" i="true">
                <a:solidFill>
                  <a:srgbClr val="FFFFFF"/>
                </a:solidFill>
                <a:latin typeface="Open Sans Italics"/>
                <a:ea typeface="Open Sans Italics"/>
                <a:cs typeface="Open Sans Italics"/>
                <a:sym typeface="Open Sans Italics"/>
              </a:rPr>
              <a:t>$query = "SELECT * FROM users WHERE username='$username'";</a:t>
            </a:r>
          </a:p>
          <a:p>
            <a:pPr algn="l">
              <a:lnSpc>
                <a:spcPts val="2766"/>
              </a:lnSpc>
            </a:pPr>
          </a:p>
          <a:p>
            <a:pPr algn="l">
              <a:lnSpc>
                <a:spcPts val="2766"/>
              </a:lnSpc>
            </a:pPr>
            <a:r>
              <a:rPr lang="en-US" sz="1975" i="true">
                <a:solidFill>
                  <a:srgbClr val="FFFFFF"/>
                </a:solidFill>
                <a:latin typeface="Open Sans Italics"/>
                <a:ea typeface="Open Sans Italics"/>
                <a:cs typeface="Open Sans Italics"/>
                <a:sym typeface="Open Sans Italics"/>
              </a:rPr>
              <a:t>✅ BONNE PRATIQUE (Sécurisée) → login.php ligne11&amp;12</a:t>
            </a:r>
          </a:p>
          <a:p>
            <a:pPr algn="l">
              <a:lnSpc>
                <a:spcPts val="2766"/>
              </a:lnSpc>
            </a:pPr>
            <a:r>
              <a:rPr lang="en-US" sz="1975" i="true">
                <a:solidFill>
                  <a:srgbClr val="FFFFFF"/>
                </a:solidFill>
                <a:latin typeface="Open Sans Italics"/>
                <a:ea typeface="Open Sans Italics"/>
                <a:cs typeface="Open Sans Italics"/>
                <a:sym typeface="Open Sans Italics"/>
              </a:rPr>
              <a:t>$stmt = $conn-&gt;prepare("SELECT * FROM users WHERE username = ?");</a:t>
            </a:r>
          </a:p>
          <a:p>
            <a:pPr algn="l">
              <a:lnSpc>
                <a:spcPts val="2766"/>
              </a:lnSpc>
            </a:pPr>
            <a:r>
              <a:rPr lang="en-US" sz="1975" i="true">
                <a:solidFill>
                  <a:srgbClr val="FFFFFF"/>
                </a:solidFill>
                <a:latin typeface="Open Sans Italics"/>
                <a:ea typeface="Open Sans Italics"/>
                <a:cs typeface="Open Sans Italics"/>
                <a:sym typeface="Open Sans Italics"/>
              </a:rPr>
              <a:t>$stmt-&gt;execute([$username]);</a:t>
            </a:r>
          </a:p>
        </p:txBody>
      </p:sp>
      <p:sp>
        <p:nvSpPr>
          <p:cNvPr name="TextBox 8" id="8"/>
          <p:cNvSpPr txBox="true"/>
          <p:nvPr/>
        </p:nvSpPr>
        <p:spPr>
          <a:xfrm rot="0">
            <a:off x="10068627" y="3603938"/>
            <a:ext cx="7807517" cy="26479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AVANTAGES :</a:t>
            </a:r>
          </a:p>
          <a:p>
            <a:pPr algn="l">
              <a:lnSpc>
                <a:spcPts val="4200"/>
              </a:lnSpc>
            </a:pPr>
            <a:r>
              <a:rPr lang="en-US" sz="3000">
                <a:solidFill>
                  <a:srgbClr val="FFFFFF"/>
                </a:solidFill>
                <a:latin typeface="Open Sans"/>
                <a:ea typeface="Open Sans"/>
                <a:cs typeface="Open Sans"/>
                <a:sym typeface="Open Sans"/>
              </a:rPr>
              <a:t>- Séparation code SQL / données utilisateur </a:t>
            </a:r>
          </a:p>
          <a:p>
            <a:pPr algn="l">
              <a:lnSpc>
                <a:spcPts val="4200"/>
              </a:lnSpc>
            </a:pPr>
            <a:r>
              <a:rPr lang="en-US" sz="3000">
                <a:solidFill>
                  <a:srgbClr val="FFFFFF"/>
                </a:solidFill>
                <a:latin typeface="Open Sans"/>
                <a:ea typeface="Open Sans"/>
                <a:cs typeface="Open Sans"/>
                <a:sym typeface="Open Sans"/>
              </a:rPr>
              <a:t>- Impossible d'injecter du SQL malveillant</a:t>
            </a:r>
          </a:p>
          <a:p>
            <a:pPr algn="l">
              <a:lnSpc>
                <a:spcPts val="4200"/>
              </a:lnSpc>
            </a:pPr>
            <a:r>
              <a:rPr lang="en-US" sz="3000">
                <a:solidFill>
                  <a:srgbClr val="FFFFFF"/>
                </a:solidFill>
                <a:latin typeface="Open Sans"/>
                <a:ea typeface="Open Sans"/>
                <a:cs typeface="Open Sans"/>
                <a:sym typeface="Open Sans"/>
              </a:rPr>
              <a:t> - Protection automatique des caractères spéciaux</a:t>
            </a:r>
          </a:p>
        </p:txBody>
      </p:sp>
      <p:sp>
        <p:nvSpPr>
          <p:cNvPr name="TextBox 9" id="9"/>
          <p:cNvSpPr txBox="true"/>
          <p:nvPr/>
        </p:nvSpPr>
        <p:spPr>
          <a:xfrm rot="0">
            <a:off x="10924458" y="8501627"/>
            <a:ext cx="5556309"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 → login.php ligne11&amp;12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66800" y="2565356"/>
            <a:ext cx="748505"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1028456">
            <a:off x="-974250" y="9299944"/>
            <a:ext cx="11115380" cy="4662285"/>
          </a:xfrm>
          <a:custGeom>
            <a:avLst/>
            <a:gdLst/>
            <a:ahLst/>
            <a:cxnLst/>
            <a:rect r="r" b="b" t="t" l="l"/>
            <a:pathLst>
              <a:path h="4662285" w="11115380">
                <a:moveTo>
                  <a:pt x="0" y="0"/>
                </a:moveTo>
                <a:lnTo>
                  <a:pt x="11115380" y="0"/>
                </a:lnTo>
                <a:lnTo>
                  <a:pt x="11115380" y="4662284"/>
                </a:lnTo>
                <a:lnTo>
                  <a:pt x="0" y="4662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95213" y="4498021"/>
            <a:ext cx="4653091" cy="2196350"/>
          </a:xfrm>
          <a:custGeom>
            <a:avLst/>
            <a:gdLst/>
            <a:ahLst/>
            <a:cxnLst/>
            <a:rect r="r" b="b" t="t" l="l"/>
            <a:pathLst>
              <a:path h="2196350" w="4653091">
                <a:moveTo>
                  <a:pt x="0" y="0"/>
                </a:moveTo>
                <a:lnTo>
                  <a:pt x="4653091" y="0"/>
                </a:lnTo>
                <a:lnTo>
                  <a:pt x="4653091" y="2196350"/>
                </a:lnTo>
                <a:lnTo>
                  <a:pt x="0" y="2196350"/>
                </a:lnTo>
                <a:lnTo>
                  <a:pt x="0" y="0"/>
                </a:lnTo>
                <a:close/>
              </a:path>
            </a:pathLst>
          </a:custGeom>
          <a:blipFill>
            <a:blip r:embed="rId4"/>
            <a:stretch>
              <a:fillRect l="0" t="0" r="0" b="0"/>
            </a:stretch>
          </a:blipFill>
        </p:spPr>
      </p:sp>
      <p:sp>
        <p:nvSpPr>
          <p:cNvPr name="Freeform 5" id="5"/>
          <p:cNvSpPr/>
          <p:nvPr/>
        </p:nvSpPr>
        <p:spPr>
          <a:xfrm flipH="false" flipV="false" rot="0">
            <a:off x="7039199" y="8260473"/>
            <a:ext cx="4797044" cy="1335886"/>
          </a:xfrm>
          <a:custGeom>
            <a:avLst/>
            <a:gdLst/>
            <a:ahLst/>
            <a:cxnLst/>
            <a:rect r="r" b="b" t="t" l="l"/>
            <a:pathLst>
              <a:path h="1335886" w="4797044">
                <a:moveTo>
                  <a:pt x="0" y="0"/>
                </a:moveTo>
                <a:lnTo>
                  <a:pt x="4797044" y="0"/>
                </a:lnTo>
                <a:lnTo>
                  <a:pt x="4797044" y="1335886"/>
                </a:lnTo>
                <a:lnTo>
                  <a:pt x="0" y="1335886"/>
                </a:lnTo>
                <a:lnTo>
                  <a:pt x="0" y="0"/>
                </a:lnTo>
                <a:close/>
              </a:path>
            </a:pathLst>
          </a:custGeom>
          <a:blipFill>
            <a:blip r:embed="rId5"/>
            <a:stretch>
              <a:fillRect l="0" t="0" r="0" b="0"/>
            </a:stretch>
          </a:blipFill>
        </p:spPr>
      </p:sp>
      <p:sp>
        <p:nvSpPr>
          <p:cNvPr name="Freeform 6" id="6"/>
          <p:cNvSpPr/>
          <p:nvPr/>
        </p:nvSpPr>
        <p:spPr>
          <a:xfrm flipH="false" flipV="false" rot="0">
            <a:off x="7039199" y="6930068"/>
            <a:ext cx="4209603" cy="949347"/>
          </a:xfrm>
          <a:custGeom>
            <a:avLst/>
            <a:gdLst/>
            <a:ahLst/>
            <a:cxnLst/>
            <a:rect r="r" b="b" t="t" l="l"/>
            <a:pathLst>
              <a:path h="949347" w="4209603">
                <a:moveTo>
                  <a:pt x="0" y="0"/>
                </a:moveTo>
                <a:lnTo>
                  <a:pt x="4209602" y="0"/>
                </a:lnTo>
                <a:lnTo>
                  <a:pt x="4209602" y="949346"/>
                </a:lnTo>
                <a:lnTo>
                  <a:pt x="0" y="949346"/>
                </a:lnTo>
                <a:lnTo>
                  <a:pt x="0" y="0"/>
                </a:lnTo>
                <a:close/>
              </a:path>
            </a:pathLst>
          </a:custGeom>
          <a:blipFill>
            <a:blip r:embed="rId6"/>
            <a:stretch>
              <a:fillRect l="0" t="0" r="0" b="0"/>
            </a:stretch>
          </a:blipFill>
        </p:spPr>
      </p:sp>
      <p:sp>
        <p:nvSpPr>
          <p:cNvPr name="Freeform 7" id="7"/>
          <p:cNvSpPr/>
          <p:nvPr/>
        </p:nvSpPr>
        <p:spPr>
          <a:xfrm flipH="false" flipV="false" rot="0">
            <a:off x="255438" y="4601835"/>
            <a:ext cx="5302735" cy="4656465"/>
          </a:xfrm>
          <a:custGeom>
            <a:avLst/>
            <a:gdLst/>
            <a:ahLst/>
            <a:cxnLst/>
            <a:rect r="r" b="b" t="t" l="l"/>
            <a:pathLst>
              <a:path h="4656465" w="5302735">
                <a:moveTo>
                  <a:pt x="0" y="0"/>
                </a:moveTo>
                <a:lnTo>
                  <a:pt x="5302736" y="0"/>
                </a:lnTo>
                <a:lnTo>
                  <a:pt x="5302736" y="4656465"/>
                </a:lnTo>
                <a:lnTo>
                  <a:pt x="0" y="4656465"/>
                </a:lnTo>
                <a:lnTo>
                  <a:pt x="0" y="0"/>
                </a:lnTo>
                <a:close/>
              </a:path>
            </a:pathLst>
          </a:custGeom>
          <a:blipFill>
            <a:blip r:embed="rId7"/>
            <a:stretch>
              <a:fillRect l="0" t="0" r="0" b="0"/>
            </a:stretch>
          </a:blipFill>
        </p:spPr>
      </p:sp>
      <p:grpSp>
        <p:nvGrpSpPr>
          <p:cNvPr name="Group 8" id="8"/>
          <p:cNvGrpSpPr/>
          <p:nvPr/>
        </p:nvGrpSpPr>
        <p:grpSpPr>
          <a:xfrm rot="0">
            <a:off x="1066800" y="1047115"/>
            <a:ext cx="5821321" cy="1318613"/>
            <a:chOff x="0" y="0"/>
            <a:chExt cx="7761761" cy="1758150"/>
          </a:xfrm>
        </p:grpSpPr>
        <p:sp>
          <p:nvSpPr>
            <p:cNvPr name="TextBox 9" id="9"/>
            <p:cNvSpPr txBox="true"/>
            <p:nvPr/>
          </p:nvSpPr>
          <p:spPr>
            <a:xfrm rot="0">
              <a:off x="0" y="751675"/>
              <a:ext cx="7761761" cy="1006475"/>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SYSTEME PHP</a:t>
              </a:r>
            </a:p>
          </p:txBody>
        </p:sp>
        <p:sp>
          <p:nvSpPr>
            <p:cNvPr name="TextBox 10" id="10"/>
            <p:cNvSpPr txBox="true"/>
            <p:nvPr/>
          </p:nvSpPr>
          <p:spPr>
            <a:xfrm rot="0">
              <a:off x="0" y="-19050"/>
              <a:ext cx="7761761" cy="518583"/>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SYSTEME D’AUTHENTIFIQUATION</a:t>
              </a:r>
            </a:p>
          </p:txBody>
        </p:sp>
      </p:grpSp>
      <p:sp>
        <p:nvSpPr>
          <p:cNvPr name="TextBox 11" id="11"/>
          <p:cNvSpPr txBox="true"/>
          <p:nvPr/>
        </p:nvSpPr>
        <p:spPr>
          <a:xfrm rot="0">
            <a:off x="6128290" y="4417261"/>
            <a:ext cx="6924756" cy="2277110"/>
          </a:xfrm>
          <a:prstGeom prst="rect">
            <a:avLst/>
          </a:prstGeom>
        </p:spPr>
        <p:txBody>
          <a:bodyPr anchor="t" rtlCol="false" tIns="0" lIns="0" bIns="0" rIns="0">
            <a:spAutoFit/>
          </a:bodyPr>
          <a:lstStyle/>
          <a:p>
            <a:pPr algn="l">
              <a:lnSpc>
                <a:spcPts val="3640"/>
              </a:lnSpc>
            </a:pPr>
            <a:r>
              <a:rPr lang="en-US" sz="2600">
                <a:solidFill>
                  <a:srgbClr val="FFFFFF"/>
                </a:solidFill>
                <a:latin typeface="Open Sans"/>
                <a:ea typeface="Open Sans"/>
                <a:cs typeface="Open Sans"/>
                <a:sym typeface="Open Sans"/>
              </a:rPr>
              <a:t>isL</a:t>
            </a:r>
            <a:r>
              <a:rPr lang="en-US" sz="2600">
                <a:solidFill>
                  <a:srgbClr val="FFFFFF"/>
                </a:solidFill>
                <a:latin typeface="Open Sans"/>
                <a:ea typeface="Open Sans"/>
                <a:cs typeface="Open Sans"/>
                <a:sym typeface="Open Sans"/>
              </a:rPr>
              <a:t>oggedIn() est utilise sur plusieurs pages pour vérifier si l’utilisateur est déjà connecte, </a:t>
            </a:r>
          </a:p>
          <a:p>
            <a:pPr algn="l">
              <a:lnSpc>
                <a:spcPts val="3640"/>
              </a:lnSpc>
            </a:pPr>
            <a:r>
              <a:rPr lang="en-US" sz="2600">
                <a:solidFill>
                  <a:srgbClr val="FFFFFF"/>
                </a:solidFill>
                <a:latin typeface="Open Sans"/>
                <a:ea typeface="Open Sans"/>
                <a:cs typeface="Open Sans"/>
                <a:sym typeface="Open Sans"/>
              </a:rPr>
              <a:t>s’il est connecte il le dirige vers l’accueil(1) sinon il dirige l’utilisateur vers la page de connexion/inscpriton(2)</a:t>
            </a:r>
          </a:p>
        </p:txBody>
      </p:sp>
      <p:grpSp>
        <p:nvGrpSpPr>
          <p:cNvPr name="Group 12" id="12"/>
          <p:cNvGrpSpPr/>
          <p:nvPr/>
        </p:nvGrpSpPr>
        <p:grpSpPr>
          <a:xfrm rot="0">
            <a:off x="497031" y="3113471"/>
            <a:ext cx="17651273" cy="1360940"/>
            <a:chOff x="0" y="0"/>
            <a:chExt cx="23535030" cy="1814587"/>
          </a:xfrm>
        </p:grpSpPr>
        <p:sp>
          <p:nvSpPr>
            <p:cNvPr name="TextBox 13" id="13"/>
            <p:cNvSpPr txBox="true"/>
            <p:nvPr/>
          </p:nvSpPr>
          <p:spPr>
            <a:xfrm rot="0">
              <a:off x="0" y="179161"/>
              <a:ext cx="5263744" cy="1399114"/>
            </a:xfrm>
            <a:prstGeom prst="rect">
              <a:avLst/>
            </a:prstGeom>
          </p:spPr>
          <p:txBody>
            <a:bodyPr anchor="t" rtlCol="false" tIns="0" lIns="0" bIns="0" rIns="0">
              <a:spAutoFit/>
            </a:bodyPr>
            <a:lstStyle/>
            <a:p>
              <a:pPr algn="just">
                <a:lnSpc>
                  <a:spcPts val="2800"/>
                </a:lnSpc>
              </a:pPr>
              <a:r>
                <a:rPr lang="en-US" sz="2000">
                  <a:solidFill>
                    <a:srgbClr val="FFFFFF"/>
                  </a:solidFill>
                  <a:latin typeface="Roboto"/>
                  <a:ea typeface="Roboto"/>
                  <a:cs typeface="Roboto"/>
                  <a:sym typeface="Roboto"/>
                </a:rPr>
                <a:t>1️⃣ CONNEXION </a:t>
              </a:r>
            </a:p>
            <a:p>
              <a:pPr algn="just">
                <a:lnSpc>
                  <a:spcPts val="2800"/>
                </a:lnSpc>
              </a:pPr>
              <a:r>
                <a:rPr lang="en-US" sz="2000">
                  <a:solidFill>
                    <a:srgbClr val="FFFFFF"/>
                  </a:solidFill>
                  <a:latin typeface="Roboto"/>
                  <a:ea typeface="Roboto"/>
                  <a:cs typeface="Roboto"/>
                  <a:sym typeface="Roboto"/>
                </a:rPr>
                <a:t>→ Création $_SESSION['user_id'] </a:t>
              </a:r>
            </a:p>
            <a:p>
              <a:pPr algn="just">
                <a:lnSpc>
                  <a:spcPts val="2800"/>
                </a:lnSpc>
              </a:pPr>
              <a:r>
                <a:rPr lang="en-US" sz="2000">
                  <a:solidFill>
                    <a:srgbClr val="FFFFFF"/>
                  </a:solidFill>
                  <a:latin typeface="Roboto"/>
                  <a:ea typeface="Roboto"/>
                  <a:cs typeface="Roboto"/>
                  <a:sym typeface="Roboto"/>
                </a:rPr>
                <a:t>→ Stockage côté serveur </a:t>
              </a:r>
            </a:p>
          </p:txBody>
        </p:sp>
        <p:sp>
          <p:nvSpPr>
            <p:cNvPr name="TextBox 14" id="14"/>
            <p:cNvSpPr txBox="true"/>
            <p:nvPr/>
          </p:nvSpPr>
          <p:spPr>
            <a:xfrm rot="0">
              <a:off x="8884565" y="-38100"/>
              <a:ext cx="5515483" cy="1852687"/>
            </a:xfrm>
            <a:prstGeom prst="rect">
              <a:avLst/>
            </a:prstGeom>
          </p:spPr>
          <p:txBody>
            <a:bodyPr anchor="t" rtlCol="false" tIns="0" lIns="0" bIns="0" rIns="0">
              <a:spAutoFit/>
            </a:bodyPr>
            <a:lstStyle/>
            <a:p>
              <a:pPr algn="ctr">
                <a:lnSpc>
                  <a:spcPts val="2799"/>
                </a:lnSpc>
              </a:pPr>
              <a:r>
                <a:rPr lang="en-US" sz="1999">
                  <a:solidFill>
                    <a:srgbClr val="FFFFFF"/>
                  </a:solidFill>
                  <a:latin typeface="Open Sans"/>
                  <a:ea typeface="Open Sans"/>
                  <a:cs typeface="Open Sans"/>
                  <a:sym typeface="Open Sans"/>
                </a:rPr>
                <a:t>2️⃣ N</a:t>
              </a:r>
              <a:r>
                <a:rPr lang="en-US" sz="1999">
                  <a:solidFill>
                    <a:srgbClr val="FFFFFF"/>
                  </a:solidFill>
                  <a:latin typeface="Open Sans"/>
                  <a:ea typeface="Open Sans"/>
                  <a:cs typeface="Open Sans"/>
                  <a:sym typeface="Open Sans"/>
                </a:rPr>
                <a:t>AVIGATION </a:t>
              </a:r>
            </a:p>
            <a:p>
              <a:pPr algn="ctr">
                <a:lnSpc>
                  <a:spcPts val="2799"/>
                </a:lnSpc>
              </a:pPr>
              <a:r>
                <a:rPr lang="en-US" sz="1999">
                  <a:solidFill>
                    <a:srgbClr val="FFFFFF"/>
                  </a:solidFill>
                  <a:latin typeface="Open Sans"/>
                  <a:ea typeface="Open Sans"/>
                  <a:cs typeface="Open Sans"/>
                  <a:sym typeface="Open Sans"/>
                </a:rPr>
                <a:t>→ Vérification isLoggedIn()</a:t>
              </a:r>
            </a:p>
            <a:p>
              <a:pPr algn="ctr">
                <a:lnSpc>
                  <a:spcPts val="2799"/>
                </a:lnSpc>
              </a:pPr>
              <a:r>
                <a:rPr lang="en-US" sz="1999">
                  <a:solidFill>
                    <a:srgbClr val="FFFFFF"/>
                  </a:solidFill>
                  <a:latin typeface="Open Sans"/>
                  <a:ea typeface="Open Sans"/>
                  <a:cs typeface="Open Sans"/>
                  <a:sym typeface="Open Sans"/>
                </a:rPr>
                <a:t> → Protection des pages sensibles </a:t>
              </a:r>
            </a:p>
            <a:p>
              <a:pPr algn="ctr">
                <a:lnSpc>
                  <a:spcPts val="2799"/>
                </a:lnSpc>
              </a:pPr>
            </a:p>
          </p:txBody>
        </p:sp>
        <p:sp>
          <p:nvSpPr>
            <p:cNvPr name="TextBox 15" id="15"/>
            <p:cNvSpPr txBox="true"/>
            <p:nvPr/>
          </p:nvSpPr>
          <p:spPr>
            <a:xfrm rot="0">
              <a:off x="18019548" y="-38100"/>
              <a:ext cx="5515483" cy="1852687"/>
            </a:xfrm>
            <a:prstGeom prst="rect">
              <a:avLst/>
            </a:prstGeom>
          </p:spPr>
          <p:txBody>
            <a:bodyPr anchor="t" rtlCol="false" tIns="0" lIns="0" bIns="0" rIns="0">
              <a:spAutoFit/>
            </a:bodyPr>
            <a:lstStyle/>
            <a:p>
              <a:pPr algn="ctr">
                <a:lnSpc>
                  <a:spcPts val="2799"/>
                </a:lnSpc>
              </a:pPr>
              <a:r>
                <a:rPr lang="en-US" sz="1999">
                  <a:solidFill>
                    <a:srgbClr val="FFFFFF"/>
                  </a:solidFill>
                  <a:latin typeface="Open Sans"/>
                  <a:ea typeface="Open Sans"/>
                  <a:cs typeface="Open Sans"/>
                  <a:sym typeface="Open Sans"/>
                </a:rPr>
                <a:t>3️⃣ DÉCONNEXION</a:t>
              </a:r>
              <a:r>
                <a:rPr lang="en-US" sz="1999">
                  <a:solidFill>
                    <a:srgbClr val="FFFFFF"/>
                  </a:solidFill>
                  <a:latin typeface="Open Sans"/>
                  <a:ea typeface="Open Sans"/>
                  <a:cs typeface="Open Sans"/>
                  <a:sym typeface="Open Sans"/>
                </a:rPr>
                <a:t> </a:t>
              </a:r>
            </a:p>
            <a:p>
              <a:pPr algn="ctr">
                <a:lnSpc>
                  <a:spcPts val="2799"/>
                </a:lnSpc>
              </a:pPr>
              <a:r>
                <a:rPr lang="en-US" sz="1999">
                  <a:solidFill>
                    <a:srgbClr val="FFFFFF"/>
                  </a:solidFill>
                  <a:latin typeface="Open Sans"/>
                  <a:ea typeface="Open Sans"/>
                  <a:cs typeface="Open Sans"/>
                  <a:sym typeface="Open Sans"/>
                </a:rPr>
                <a:t>→</a:t>
              </a:r>
              <a:r>
                <a:rPr lang="en-US" sz="1999">
                  <a:solidFill>
                    <a:srgbClr val="FFFFFF"/>
                  </a:solidFill>
                  <a:latin typeface="Open Sans"/>
                  <a:ea typeface="Open Sans"/>
                  <a:cs typeface="Open Sans"/>
                  <a:sym typeface="Open Sans"/>
                </a:rPr>
                <a:t> session_destroy() </a:t>
              </a:r>
            </a:p>
            <a:p>
              <a:pPr algn="ctr">
                <a:lnSpc>
                  <a:spcPts val="2799"/>
                </a:lnSpc>
              </a:pPr>
              <a:r>
                <a:rPr lang="en-US" sz="1999">
                  <a:solidFill>
                    <a:srgbClr val="FFFFFF"/>
                  </a:solidFill>
                  <a:latin typeface="Open Sans"/>
                  <a:ea typeface="Open Sans"/>
                  <a:cs typeface="Open Sans"/>
                  <a:sym typeface="Open Sans"/>
                </a:rPr>
                <a:t>→ Suppression totale</a:t>
              </a:r>
            </a:p>
            <a:p>
              <a:pPr algn="ctr">
                <a:lnSpc>
                  <a:spcPts val="2799"/>
                </a:lnSpc>
              </a:pPr>
            </a:p>
          </p:txBody>
        </p:sp>
      </p:grpSp>
      <p:sp>
        <p:nvSpPr>
          <p:cNvPr name="TextBox 16" id="16"/>
          <p:cNvSpPr txBox="true"/>
          <p:nvPr/>
        </p:nvSpPr>
        <p:spPr>
          <a:xfrm rot="0">
            <a:off x="6381361" y="7215825"/>
            <a:ext cx="506760" cy="339733"/>
          </a:xfrm>
          <a:prstGeom prst="rect">
            <a:avLst/>
          </a:prstGeom>
        </p:spPr>
        <p:txBody>
          <a:bodyPr anchor="t" rtlCol="false" tIns="0" lIns="0" bIns="0" rIns="0">
            <a:spAutoFit/>
          </a:bodyPr>
          <a:lstStyle/>
          <a:p>
            <a:pPr algn="ctr" marL="431736" indent="-215868" lvl="1">
              <a:lnSpc>
                <a:spcPts val="2799"/>
              </a:lnSpc>
              <a:buAutoNum type="arabicPeriod" startAt="1"/>
            </a:pPr>
            <a:r>
              <a:rPr lang="en-US" sz="1999">
                <a:solidFill>
                  <a:srgbClr val="FFFFFF"/>
                </a:solidFill>
                <a:latin typeface="Open Sans"/>
                <a:ea typeface="Open Sans"/>
                <a:cs typeface="Open Sans"/>
                <a:sym typeface="Open Sans"/>
              </a:rPr>
              <a:t>)</a:t>
            </a:r>
          </a:p>
        </p:txBody>
      </p:sp>
      <p:sp>
        <p:nvSpPr>
          <p:cNvPr name="TextBox 17" id="17"/>
          <p:cNvSpPr txBox="true"/>
          <p:nvPr/>
        </p:nvSpPr>
        <p:spPr>
          <a:xfrm rot="0">
            <a:off x="6492098" y="8579167"/>
            <a:ext cx="287982" cy="349249"/>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ea typeface="Open Sans"/>
                <a:cs typeface="Open Sans"/>
                <a:sym typeface="Open Sans"/>
              </a:rPr>
              <a:t>2.)</a:t>
            </a:r>
          </a:p>
        </p:txBody>
      </p:sp>
      <p:sp>
        <p:nvSpPr>
          <p:cNvPr name="TextBox 18" id="18"/>
          <p:cNvSpPr txBox="true"/>
          <p:nvPr/>
        </p:nvSpPr>
        <p:spPr>
          <a:xfrm rot="0">
            <a:off x="9702674" y="999490"/>
            <a:ext cx="7585078" cy="866126"/>
          </a:xfrm>
          <a:prstGeom prst="rect">
            <a:avLst/>
          </a:prstGeom>
        </p:spPr>
        <p:txBody>
          <a:bodyPr anchor="t" rtlCol="false" tIns="0" lIns="0" bIns="0" rIns="0">
            <a:spAutoFit/>
          </a:bodyPr>
          <a:lstStyle/>
          <a:p>
            <a:pPr algn="ctr">
              <a:lnSpc>
                <a:spcPts val="3498"/>
              </a:lnSpc>
            </a:pPr>
            <a:r>
              <a:rPr lang="en-US" sz="2498">
                <a:solidFill>
                  <a:srgbClr val="FFFFFF"/>
                </a:solidFill>
                <a:latin typeface="Open Sans"/>
                <a:ea typeface="Open Sans"/>
                <a:cs typeface="Open Sans"/>
                <a:sym typeface="Open Sans"/>
              </a:rPr>
              <a:t>💾 P</a:t>
            </a:r>
            <a:r>
              <a:rPr lang="en-US" sz="2498">
                <a:solidFill>
                  <a:srgbClr val="FFFFFF"/>
                </a:solidFill>
                <a:latin typeface="Open Sans"/>
                <a:ea typeface="Open Sans"/>
                <a:cs typeface="Open Sans"/>
                <a:sym typeface="Open Sans"/>
              </a:rPr>
              <a:t>ersistance pendant toute la session utilisateur </a:t>
            </a:r>
          </a:p>
          <a:p>
            <a:pPr algn="ctr">
              <a:lnSpc>
                <a:spcPts val="3498"/>
              </a:lnSpc>
            </a:pPr>
            <a:r>
              <a:rPr lang="en-US" sz="2498">
                <a:solidFill>
                  <a:srgbClr val="FFFFFF"/>
                </a:solidFill>
                <a:latin typeface="Open Sans"/>
                <a:ea typeface="Open Sans"/>
                <a:cs typeface="Open Sans"/>
                <a:sym typeface="Open Sans"/>
              </a:rPr>
              <a:t>🔒 Données sécurisées côté serveur</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47750" y="2565356"/>
            <a:ext cx="748505"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62138" y="3885176"/>
            <a:ext cx="6706932" cy="2567619"/>
          </a:xfrm>
          <a:custGeom>
            <a:avLst/>
            <a:gdLst/>
            <a:ahLst/>
            <a:cxnLst/>
            <a:rect r="r" b="b" t="t" l="l"/>
            <a:pathLst>
              <a:path h="2567619" w="6706932">
                <a:moveTo>
                  <a:pt x="0" y="0"/>
                </a:moveTo>
                <a:lnTo>
                  <a:pt x="6706933" y="0"/>
                </a:lnTo>
                <a:lnTo>
                  <a:pt x="6706933" y="2567619"/>
                </a:lnTo>
                <a:lnTo>
                  <a:pt x="0" y="2567619"/>
                </a:lnTo>
                <a:lnTo>
                  <a:pt x="0" y="0"/>
                </a:lnTo>
                <a:close/>
              </a:path>
            </a:pathLst>
          </a:custGeom>
          <a:blipFill>
            <a:blip r:embed="rId2"/>
            <a:stretch>
              <a:fillRect l="0" t="0" r="0" b="0"/>
            </a:stretch>
          </a:blipFill>
        </p:spPr>
      </p:sp>
      <p:sp>
        <p:nvSpPr>
          <p:cNvPr name="TextBox 4" id="4"/>
          <p:cNvSpPr txBox="true"/>
          <p:nvPr/>
        </p:nvSpPr>
        <p:spPr>
          <a:xfrm rot="0">
            <a:off x="1047750" y="1606109"/>
            <a:ext cx="11109874" cy="759619"/>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RELATION ENTRE LES TABLES</a:t>
            </a:r>
          </a:p>
        </p:txBody>
      </p:sp>
      <p:sp>
        <p:nvSpPr>
          <p:cNvPr name="TextBox 5" id="5"/>
          <p:cNvSpPr txBox="true"/>
          <p:nvPr/>
        </p:nvSpPr>
        <p:spPr>
          <a:xfrm rot="0">
            <a:off x="1047750" y="1028065"/>
            <a:ext cx="5821321" cy="393700"/>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CLES ETRANGERS &amp; INTEGRITÉ</a:t>
            </a:r>
          </a:p>
        </p:txBody>
      </p:sp>
      <p:sp>
        <p:nvSpPr>
          <p:cNvPr name="TextBox 6" id="6"/>
          <p:cNvSpPr txBox="true"/>
          <p:nvPr/>
        </p:nvSpPr>
        <p:spPr>
          <a:xfrm rot="0">
            <a:off x="768270" y="3086894"/>
            <a:ext cx="5051822" cy="580390"/>
          </a:xfrm>
          <a:prstGeom prst="rect">
            <a:avLst/>
          </a:prstGeom>
        </p:spPr>
        <p:txBody>
          <a:bodyPr anchor="t" rtlCol="false" tIns="0" lIns="0" bIns="0" rIns="0">
            <a:spAutoFit/>
          </a:bodyPr>
          <a:lstStyle/>
          <a:p>
            <a:pPr algn="l">
              <a:lnSpc>
                <a:spcPts val="4759"/>
              </a:lnSpc>
            </a:pPr>
            <a:r>
              <a:rPr lang="en-US" sz="3399">
                <a:solidFill>
                  <a:srgbClr val="000000"/>
                </a:solidFill>
                <a:latin typeface="Open Sans"/>
                <a:ea typeface="Open Sans"/>
                <a:cs typeface="Open Sans"/>
                <a:sym typeface="Open Sans"/>
              </a:rPr>
              <a:t>EXEMPLE : Table ORDERS</a:t>
            </a:r>
          </a:p>
        </p:txBody>
      </p:sp>
      <p:sp>
        <p:nvSpPr>
          <p:cNvPr name="TextBox 7" id="7"/>
          <p:cNvSpPr txBox="true"/>
          <p:nvPr/>
        </p:nvSpPr>
        <p:spPr>
          <a:xfrm rot="0">
            <a:off x="6869071" y="3086894"/>
            <a:ext cx="11418929"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000000"/>
                </a:solidFill>
                <a:latin typeface="Open Sans"/>
                <a:ea typeface="Open Sans"/>
                <a:cs typeface="Open Sans"/>
                <a:sym typeface="Open Sans"/>
              </a:rPr>
              <a:t>G</a:t>
            </a:r>
            <a:r>
              <a:rPr lang="en-US" sz="3399">
                <a:solidFill>
                  <a:srgbClr val="000000"/>
                </a:solidFill>
                <a:latin typeface="Open Sans"/>
                <a:ea typeface="Open Sans"/>
                <a:cs typeface="Open Sans"/>
                <a:sym typeface="Open Sans"/>
              </a:rPr>
              <a:t>ARANTIT :</a:t>
            </a:r>
          </a:p>
          <a:p>
            <a:pPr algn="ctr">
              <a:lnSpc>
                <a:spcPts val="4759"/>
              </a:lnSpc>
            </a:pPr>
            <a:r>
              <a:rPr lang="en-US" sz="3399">
                <a:solidFill>
                  <a:srgbClr val="000000"/>
                </a:solidFill>
                <a:latin typeface="Open Sans"/>
                <a:ea typeface="Open Sans"/>
                <a:cs typeface="Open Sans"/>
                <a:sym typeface="Open Sans"/>
              </a:rPr>
              <a:t>✅ user_id existe forcément dans users </a:t>
            </a:r>
          </a:p>
          <a:p>
            <a:pPr algn="ctr">
              <a:lnSpc>
                <a:spcPts val="4759"/>
              </a:lnSpc>
            </a:pPr>
            <a:r>
              <a:rPr lang="en-US" sz="3399">
                <a:solidFill>
                  <a:srgbClr val="000000"/>
                </a:solidFill>
                <a:latin typeface="Open Sans"/>
                <a:ea typeface="Open Sans"/>
                <a:cs typeface="Open Sans"/>
                <a:sym typeface="Open Sans"/>
              </a:rPr>
              <a:t>❌ Impossible de créer une commande orpheline </a:t>
            </a:r>
          </a:p>
          <a:p>
            <a:pPr algn="ctr">
              <a:lnSpc>
                <a:spcPts val="4759"/>
              </a:lnSpc>
            </a:pPr>
            <a:r>
              <a:rPr lang="en-US" sz="3399">
                <a:solidFill>
                  <a:srgbClr val="000000"/>
                </a:solidFill>
                <a:latin typeface="Open Sans"/>
                <a:ea typeface="Open Sans"/>
                <a:cs typeface="Open Sans"/>
                <a:sym typeface="Open Sans"/>
              </a:rPr>
              <a:t>🔄 Mises à jour en cascade possibles</a:t>
            </a:r>
          </a:p>
          <a:p>
            <a:pPr algn="ctr">
              <a:lnSpc>
                <a:spcPts val="4759"/>
              </a:lnSpc>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50699"/>
            <a:ext cx="18442975" cy="6236301"/>
            <a:chOff x="0" y="0"/>
            <a:chExt cx="4857409" cy="1642483"/>
          </a:xfrm>
        </p:grpSpPr>
        <p:sp>
          <p:nvSpPr>
            <p:cNvPr name="Freeform 3" id="3"/>
            <p:cNvSpPr/>
            <p:nvPr/>
          </p:nvSpPr>
          <p:spPr>
            <a:xfrm flipH="false" flipV="false" rot="0">
              <a:off x="0" y="0"/>
              <a:ext cx="4857409" cy="1642483"/>
            </a:xfrm>
            <a:custGeom>
              <a:avLst/>
              <a:gdLst/>
              <a:ahLst/>
              <a:cxnLst/>
              <a:rect r="r" b="b" t="t" l="l"/>
              <a:pathLst>
                <a:path h="1642483" w="4857409">
                  <a:moveTo>
                    <a:pt x="0" y="0"/>
                  </a:moveTo>
                  <a:lnTo>
                    <a:pt x="4857409" y="0"/>
                  </a:lnTo>
                  <a:lnTo>
                    <a:pt x="4857409" y="1642483"/>
                  </a:lnTo>
                  <a:lnTo>
                    <a:pt x="0" y="1642483"/>
                  </a:lnTo>
                  <a:close/>
                </a:path>
              </a:pathLst>
            </a:custGeom>
            <a:solidFill>
              <a:srgbClr val="000000"/>
            </a:solidFill>
          </p:spPr>
        </p:sp>
        <p:sp>
          <p:nvSpPr>
            <p:cNvPr name="TextBox 4" id="4"/>
            <p:cNvSpPr txBox="true"/>
            <p:nvPr/>
          </p:nvSpPr>
          <p:spPr>
            <a:xfrm>
              <a:off x="0" y="-38100"/>
              <a:ext cx="4857409" cy="16805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9661366">
            <a:off x="10483360" y="8025629"/>
            <a:ext cx="11115380" cy="4662285"/>
          </a:xfrm>
          <a:custGeom>
            <a:avLst/>
            <a:gdLst/>
            <a:ahLst/>
            <a:cxnLst/>
            <a:rect r="r" b="b" t="t" l="l"/>
            <a:pathLst>
              <a:path h="4662285" w="11115380">
                <a:moveTo>
                  <a:pt x="0" y="0"/>
                </a:moveTo>
                <a:lnTo>
                  <a:pt x="11115381" y="0"/>
                </a:lnTo>
                <a:lnTo>
                  <a:pt x="11115381" y="4662284"/>
                </a:lnTo>
                <a:lnTo>
                  <a:pt x="0" y="4662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700" y="2565356"/>
            <a:ext cx="748505" cy="0"/>
          </a:xfrm>
          <a:prstGeom prst="line">
            <a:avLst/>
          </a:prstGeom>
          <a:ln cap="flat" w="38100">
            <a:solidFill>
              <a:srgbClr val="000000"/>
            </a:solidFill>
            <a:prstDash val="solid"/>
            <a:headEnd type="none" len="sm" w="sm"/>
            <a:tailEnd type="none" len="sm" w="sm"/>
          </a:ln>
        </p:spPr>
      </p:sp>
      <p:graphicFrame>
        <p:nvGraphicFramePr>
          <p:cNvPr name="Table 7" id="7"/>
          <p:cNvGraphicFramePr>
            <a:graphicFrameLocks noGrp="true"/>
          </p:cNvGraphicFramePr>
          <p:nvPr/>
        </p:nvGraphicFramePr>
        <p:xfrm>
          <a:off x="315305" y="5068663"/>
          <a:ext cx="6975732" cy="2552700"/>
        </p:xfrm>
        <a:graphic>
          <a:graphicData uri="http://schemas.openxmlformats.org/drawingml/2006/table">
            <a:tbl>
              <a:tblPr/>
              <a:tblGrid>
                <a:gridCol w="2340732"/>
                <a:gridCol w="1283204"/>
                <a:gridCol w="1486068"/>
                <a:gridCol w="1865729"/>
              </a:tblGrid>
              <a:tr h="850900">
                <a:tc>
                  <a:txBody>
                    <a:bodyPr anchor="t" rtlCol="false"/>
                    <a:lstStyle/>
                    <a:p>
                      <a:pPr algn="ctr">
                        <a:lnSpc>
                          <a:spcPts val="2799"/>
                        </a:lnSpc>
                        <a:defRPr/>
                      </a:pPr>
                      <a:r>
                        <a:rPr lang="en-US" sz="1999" b="true">
                          <a:solidFill>
                            <a:srgbClr val="FFFFFF"/>
                          </a:solidFill>
                          <a:latin typeface="Open Sans Bold"/>
                          <a:ea typeface="Open Sans Bold"/>
                          <a:cs typeface="Open Sans Bold"/>
                          <a:sym typeface="Open Sans Bold"/>
                        </a:rPr>
                        <a:t>commande_id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Open Sans Bold"/>
                          <a:ea typeface="Open Sans Bold"/>
                          <a:cs typeface="Open Sans Bold"/>
                          <a:sym typeface="Open Sans Bold"/>
                        </a:rPr>
                        <a:t>user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Open Sans Bold"/>
                          <a:ea typeface="Open Sans Bold"/>
                          <a:cs typeface="Open Sans Bold"/>
                          <a:sym typeface="Open Sans Bold"/>
                        </a:rPr>
                        <a:t>produit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b="true">
                          <a:solidFill>
                            <a:srgbClr val="FFFFFF"/>
                          </a:solidFill>
                          <a:latin typeface="Open Sans Bold"/>
                          <a:ea typeface="Open Sans Bold"/>
                          <a:cs typeface="Open Sans Bold"/>
                          <a:sym typeface="Open Sans Bold"/>
                        </a:rPr>
                        <a:t>prix</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50900">
                <a:tc>
                  <a:txBody>
                    <a:bodyPr anchor="t" rtlCol="false"/>
                    <a:lstStyle/>
                    <a:p>
                      <a:pPr algn="ctr">
                        <a:lnSpc>
                          <a:spcPts val="2799"/>
                        </a:lnSpc>
                        <a:defRPr/>
                      </a:pPr>
                      <a:r>
                        <a:rPr lang="en-US" sz="1999">
                          <a:solidFill>
                            <a:srgbClr val="FFFFFF"/>
                          </a:solidFill>
                          <a:latin typeface="Open Sans"/>
                          <a:ea typeface="Open Sans"/>
                          <a:cs typeface="Open Sans"/>
                          <a:sym typeface="Open Sa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jean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Laptop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1299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50900">
                <a:tc>
                  <a:txBody>
                    <a:bodyPr anchor="t" rtlCol="false"/>
                    <a:lstStyle/>
                    <a:p>
                      <a:pPr algn="ctr">
                        <a:lnSpc>
                          <a:spcPts val="2799"/>
                        </a:lnSpc>
                        <a:defRPr/>
                      </a:pPr>
                      <a:r>
                        <a:rPr lang="en-US" sz="1999">
                          <a:solidFill>
                            <a:srgbClr val="FFFFFF"/>
                          </a:solidFill>
                          <a:latin typeface="Open Sans"/>
                          <a:ea typeface="Open Sans"/>
                          <a:cs typeface="Open Sans"/>
                          <a:sym typeface="Open Sa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jean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souris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ns"/>
                          <a:ea typeface="Open Sans"/>
                          <a:cs typeface="Open Sans"/>
                          <a:sym typeface="Open Sans"/>
                        </a:rPr>
                        <a:t>79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8" id="8"/>
          <p:cNvSpPr/>
          <p:nvPr/>
        </p:nvSpPr>
        <p:spPr>
          <a:xfrm flipH="false" flipV="false" rot="6529830">
            <a:off x="7350544" y="6834471"/>
            <a:ext cx="2052548" cy="1209137"/>
          </a:xfrm>
          <a:custGeom>
            <a:avLst/>
            <a:gdLst/>
            <a:ahLst/>
            <a:cxnLst/>
            <a:rect r="r" b="b" t="t" l="l"/>
            <a:pathLst>
              <a:path h="1209137" w="2052548">
                <a:moveTo>
                  <a:pt x="0" y="0"/>
                </a:moveTo>
                <a:lnTo>
                  <a:pt x="2052548" y="0"/>
                </a:lnTo>
                <a:lnTo>
                  <a:pt x="2052548" y="1209137"/>
                </a:lnTo>
                <a:lnTo>
                  <a:pt x="0" y="1209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840416" y="8548371"/>
            <a:ext cx="6983081" cy="1362708"/>
          </a:xfrm>
          <a:prstGeom prst="rect">
            <a:avLst/>
          </a:prstGeom>
        </p:spPr>
        <p:txBody>
          <a:bodyPr anchor="t" rtlCol="false" tIns="0" lIns="0" bIns="0" rIns="0">
            <a:spAutoFit/>
          </a:bodyPr>
          <a:lstStyle/>
          <a:p>
            <a:pPr algn="just">
              <a:lnSpc>
                <a:spcPts val="3640"/>
              </a:lnSpc>
            </a:pPr>
            <a:r>
              <a:rPr lang="en-US" sz="2600">
                <a:solidFill>
                  <a:srgbClr val="FFFFFF"/>
                </a:solidFill>
                <a:latin typeface="Roboto"/>
                <a:ea typeface="Roboto"/>
                <a:cs typeface="Roboto"/>
                <a:sym typeface="Roboto"/>
              </a:rPr>
              <a:t>✅ Pas de redondance </a:t>
            </a:r>
          </a:p>
          <a:p>
            <a:pPr algn="just">
              <a:lnSpc>
                <a:spcPts val="3640"/>
              </a:lnSpc>
            </a:pPr>
            <a:r>
              <a:rPr lang="en-US" sz="2600">
                <a:solidFill>
                  <a:srgbClr val="FFFFFF"/>
                </a:solidFill>
                <a:latin typeface="Roboto"/>
                <a:ea typeface="Roboto"/>
                <a:cs typeface="Roboto"/>
                <a:sym typeface="Roboto"/>
              </a:rPr>
              <a:t>✅ Cohérence garantie </a:t>
            </a:r>
          </a:p>
          <a:p>
            <a:pPr algn="just">
              <a:lnSpc>
                <a:spcPts val="3640"/>
              </a:lnSpc>
            </a:pPr>
            <a:r>
              <a:rPr lang="en-US" sz="2600">
                <a:solidFill>
                  <a:srgbClr val="FFFFFF"/>
                </a:solidFill>
                <a:latin typeface="Roboto"/>
                <a:ea typeface="Roboto"/>
                <a:cs typeface="Roboto"/>
                <a:sym typeface="Roboto"/>
              </a:rPr>
              <a:t>✅ Facilité de mise à jour</a:t>
            </a:r>
          </a:p>
        </p:txBody>
      </p:sp>
      <p:grpSp>
        <p:nvGrpSpPr>
          <p:cNvPr name="Group 10" id="10"/>
          <p:cNvGrpSpPr/>
          <p:nvPr/>
        </p:nvGrpSpPr>
        <p:grpSpPr>
          <a:xfrm rot="0">
            <a:off x="1028700" y="1047115"/>
            <a:ext cx="6406546" cy="1318613"/>
            <a:chOff x="0" y="0"/>
            <a:chExt cx="8542062" cy="1758150"/>
          </a:xfrm>
        </p:grpSpPr>
        <p:sp>
          <p:nvSpPr>
            <p:cNvPr name="TextBox 11" id="11"/>
            <p:cNvSpPr txBox="true"/>
            <p:nvPr/>
          </p:nvSpPr>
          <p:spPr>
            <a:xfrm rot="0">
              <a:off x="0" y="751675"/>
              <a:ext cx="8542062"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NORMALISÉ</a:t>
              </a:r>
            </a:p>
          </p:txBody>
        </p:sp>
        <p:sp>
          <p:nvSpPr>
            <p:cNvPr name="TextBox 12" id="12"/>
            <p:cNvSpPr txBox="true"/>
            <p:nvPr/>
          </p:nvSpPr>
          <p:spPr>
            <a:xfrm rot="0">
              <a:off x="0" y="-19050"/>
              <a:ext cx="8542062"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BASE DE DONNEE</a:t>
              </a:r>
            </a:p>
          </p:txBody>
        </p:sp>
      </p:grpSp>
      <p:sp>
        <p:nvSpPr>
          <p:cNvPr name="TextBox 13" id="13"/>
          <p:cNvSpPr txBox="true"/>
          <p:nvPr/>
        </p:nvSpPr>
        <p:spPr>
          <a:xfrm rot="0">
            <a:off x="315305" y="4195741"/>
            <a:ext cx="69757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AVANT : non normalisé</a:t>
            </a:r>
          </a:p>
        </p:txBody>
      </p:sp>
      <p:sp>
        <p:nvSpPr>
          <p:cNvPr name="TextBox 14" id="14"/>
          <p:cNvSpPr txBox="true"/>
          <p:nvPr/>
        </p:nvSpPr>
        <p:spPr>
          <a:xfrm rot="0">
            <a:off x="8622862" y="5076825"/>
            <a:ext cx="7418189" cy="1780540"/>
          </a:xfrm>
          <a:prstGeom prst="rect">
            <a:avLst/>
          </a:prstGeom>
        </p:spPr>
        <p:txBody>
          <a:bodyPr anchor="t" rtlCol="false" tIns="0" lIns="0" bIns="0" rIns="0">
            <a:spAutoFit/>
          </a:bodyPr>
          <a:lstStyle/>
          <a:p>
            <a:pPr algn="l">
              <a:lnSpc>
                <a:spcPts val="4759"/>
              </a:lnSpc>
            </a:pPr>
            <a:r>
              <a:rPr lang="en-US" sz="3399">
                <a:solidFill>
                  <a:srgbClr val="FFFFFF"/>
                </a:solidFill>
                <a:latin typeface="Open Sans"/>
                <a:ea typeface="Open Sans"/>
                <a:cs typeface="Open Sans"/>
                <a:sym typeface="Open Sans"/>
              </a:rPr>
              <a:t>orders : 1 | user_id 1 | total 1378</a:t>
            </a:r>
          </a:p>
          <a:p>
            <a:pPr algn="l">
              <a:lnSpc>
                <a:spcPts val="4759"/>
              </a:lnSpc>
            </a:pPr>
            <a:r>
              <a:rPr lang="en-US" sz="3399">
                <a:solidFill>
                  <a:srgbClr val="FFFFFF"/>
                </a:solidFill>
                <a:latin typeface="Open Sans"/>
                <a:ea typeface="Open Sans"/>
                <a:cs typeface="Open Sans"/>
                <a:sym typeface="Open Sans"/>
              </a:rPr>
              <a:t>order_items : 1 → Laptop, 1 → souris</a:t>
            </a:r>
          </a:p>
          <a:p>
            <a:pPr algn="l">
              <a:lnSpc>
                <a:spcPts val="4759"/>
              </a:lnSpc>
            </a:pPr>
            <a:r>
              <a:rPr lang="en-US" sz="3399">
                <a:solidFill>
                  <a:srgbClr val="FFFFFF"/>
                </a:solidFill>
                <a:latin typeface="Open Sans"/>
                <a:ea typeface="Open Sans"/>
                <a:cs typeface="Open Sans"/>
                <a:sym typeface="Open Sans"/>
              </a:rPr>
              <a:t>users : 1 | jean</a:t>
            </a:r>
          </a:p>
        </p:txBody>
      </p:sp>
      <p:sp>
        <p:nvSpPr>
          <p:cNvPr name="TextBox 15" id="15"/>
          <p:cNvSpPr txBox="true"/>
          <p:nvPr/>
        </p:nvSpPr>
        <p:spPr>
          <a:xfrm rot="0">
            <a:off x="10090937" y="4195741"/>
            <a:ext cx="3600896" cy="58039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FFFFFF"/>
                </a:solidFill>
                <a:latin typeface="Open Sans"/>
                <a:ea typeface="Open Sans"/>
                <a:cs typeface="Open Sans"/>
                <a:sym typeface="Open Sans"/>
              </a:rPr>
              <a:t>A</a:t>
            </a:r>
            <a:r>
              <a:rPr lang="en-US" sz="3399" strike="noStrike" u="none">
                <a:solidFill>
                  <a:srgbClr val="FFFFFF"/>
                </a:solidFill>
                <a:latin typeface="Open Sans"/>
                <a:ea typeface="Open Sans"/>
                <a:cs typeface="Open Sans"/>
                <a:sym typeface="Open Sans"/>
              </a:rPr>
              <a:t>p</a:t>
            </a:r>
            <a:r>
              <a:rPr lang="en-US" sz="3399" strike="noStrike" u="none">
                <a:solidFill>
                  <a:srgbClr val="FFFFFF"/>
                </a:solidFill>
                <a:latin typeface="Open Sans"/>
                <a:ea typeface="Open Sans"/>
                <a:cs typeface="Open Sans"/>
                <a:sym typeface="Open Sans"/>
              </a:rPr>
              <a:t>r</a:t>
            </a:r>
            <a:r>
              <a:rPr lang="en-US" sz="3399" strike="noStrike" u="none">
                <a:solidFill>
                  <a:srgbClr val="FFFFFF"/>
                </a:solidFill>
                <a:latin typeface="Open Sans"/>
                <a:ea typeface="Open Sans"/>
                <a:cs typeface="Open Sans"/>
                <a:sym typeface="Open Sans"/>
              </a:rPr>
              <a:t>é</a:t>
            </a:r>
            <a:r>
              <a:rPr lang="en-US" sz="3399" strike="noStrike" u="none">
                <a:solidFill>
                  <a:srgbClr val="FFFFFF"/>
                </a:solidFill>
                <a:latin typeface="Open Sans"/>
                <a:ea typeface="Open Sans"/>
                <a:cs typeface="Open Sans"/>
                <a:sym typeface="Open Sans"/>
              </a:rPr>
              <a:t>s </a:t>
            </a:r>
            <a:r>
              <a:rPr lang="en-US" sz="3399" strike="noStrike" u="none">
                <a:solidFill>
                  <a:srgbClr val="FFFFFF"/>
                </a:solidFill>
                <a:latin typeface="Open Sans"/>
                <a:ea typeface="Open Sans"/>
                <a:cs typeface="Open Sans"/>
                <a:sym typeface="Open Sans"/>
              </a:rPr>
              <a:t>(N</a:t>
            </a:r>
            <a:r>
              <a:rPr lang="en-US" sz="3399" strike="noStrike" u="none">
                <a:solidFill>
                  <a:srgbClr val="FFFFFF"/>
                </a:solidFill>
                <a:latin typeface="Open Sans"/>
                <a:ea typeface="Open Sans"/>
                <a:cs typeface="Open Sans"/>
                <a:sym typeface="Open Sans"/>
              </a:rPr>
              <a:t>or</a:t>
            </a:r>
            <a:r>
              <a:rPr lang="en-US" sz="3399" strike="noStrike" u="none">
                <a:solidFill>
                  <a:srgbClr val="FFFFFF"/>
                </a:solidFill>
                <a:latin typeface="Open Sans"/>
                <a:ea typeface="Open Sans"/>
                <a:cs typeface="Open Sans"/>
                <a:sym typeface="Open Sans"/>
              </a:rPr>
              <a:t>mali</a:t>
            </a:r>
            <a:r>
              <a:rPr lang="en-US" sz="3399" strike="noStrike" u="none">
                <a:solidFill>
                  <a:srgbClr val="FFFFFF"/>
                </a:solidFill>
                <a:latin typeface="Open Sans"/>
                <a:ea typeface="Open Sans"/>
                <a:cs typeface="Open Sans"/>
                <a:sym typeface="Open Sans"/>
              </a:rPr>
              <a:t>s</a:t>
            </a:r>
            <a:r>
              <a:rPr lang="en-US" sz="3399" strike="noStrike" u="none">
                <a:solidFill>
                  <a:srgbClr val="FFFFFF"/>
                </a:solidFill>
                <a:latin typeface="Open Sans"/>
                <a:ea typeface="Open Sans"/>
                <a:cs typeface="Open Sans"/>
                <a:sym typeface="Open Sans"/>
              </a:rPr>
              <a:t>é)</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47115"/>
            <a:ext cx="6406546" cy="1318613"/>
            <a:chOff x="0" y="0"/>
            <a:chExt cx="8542062" cy="1758150"/>
          </a:xfrm>
        </p:grpSpPr>
        <p:sp>
          <p:nvSpPr>
            <p:cNvPr name="TextBox 3" id="3"/>
            <p:cNvSpPr txBox="true"/>
            <p:nvPr/>
          </p:nvSpPr>
          <p:spPr>
            <a:xfrm rot="0">
              <a:off x="0" y="751675"/>
              <a:ext cx="8542062"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PRINCPALES</a:t>
              </a:r>
            </a:p>
          </p:txBody>
        </p:sp>
        <p:sp>
          <p:nvSpPr>
            <p:cNvPr name="TextBox 4" id="4"/>
            <p:cNvSpPr txBox="true"/>
            <p:nvPr/>
          </p:nvSpPr>
          <p:spPr>
            <a:xfrm rot="0">
              <a:off x="0" y="-19050"/>
              <a:ext cx="8542062"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FONCTIONNALITÉES</a:t>
              </a:r>
            </a:p>
          </p:txBody>
        </p:sp>
      </p:grpSp>
      <p:sp>
        <p:nvSpPr>
          <p:cNvPr name="AutoShape 5" id="5"/>
          <p:cNvSpPr/>
          <p:nvPr/>
        </p:nvSpPr>
        <p:spPr>
          <a:xfrm>
            <a:off x="1028700" y="2565356"/>
            <a:ext cx="748505"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0" y="8704847"/>
            <a:ext cx="18442975" cy="1582153"/>
            <a:chOff x="0" y="0"/>
            <a:chExt cx="4857409" cy="416699"/>
          </a:xfrm>
        </p:grpSpPr>
        <p:sp>
          <p:nvSpPr>
            <p:cNvPr name="Freeform 7" id="7"/>
            <p:cNvSpPr/>
            <p:nvPr/>
          </p:nvSpPr>
          <p:spPr>
            <a:xfrm flipH="false" flipV="false" rot="0">
              <a:off x="0" y="0"/>
              <a:ext cx="4857409" cy="416699"/>
            </a:xfrm>
            <a:custGeom>
              <a:avLst/>
              <a:gdLst/>
              <a:ahLst/>
              <a:cxnLst/>
              <a:rect r="r" b="b" t="t" l="l"/>
              <a:pathLst>
                <a:path h="416699" w="4857409">
                  <a:moveTo>
                    <a:pt x="0" y="0"/>
                  </a:moveTo>
                  <a:lnTo>
                    <a:pt x="4857409" y="0"/>
                  </a:lnTo>
                  <a:lnTo>
                    <a:pt x="4857409" y="416699"/>
                  </a:lnTo>
                  <a:lnTo>
                    <a:pt x="0" y="416699"/>
                  </a:lnTo>
                  <a:close/>
                </a:path>
              </a:pathLst>
            </a:custGeom>
            <a:solidFill>
              <a:srgbClr val="000000"/>
            </a:solidFill>
          </p:spPr>
        </p:sp>
        <p:sp>
          <p:nvSpPr>
            <p:cNvPr name="TextBox 8" id="8"/>
            <p:cNvSpPr txBox="true"/>
            <p:nvPr/>
          </p:nvSpPr>
          <p:spPr>
            <a:xfrm>
              <a:off x="0" y="-38100"/>
              <a:ext cx="4857409" cy="45479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571736" y="3680667"/>
            <a:ext cx="4816078" cy="1471930"/>
          </a:xfrm>
          <a:prstGeom prst="rect">
            <a:avLst/>
          </a:prstGeom>
        </p:spPr>
        <p:txBody>
          <a:bodyPr anchor="t" rtlCol="false" tIns="0" lIns="0" bIns="0" rIns="0">
            <a:spAutoFit/>
          </a:bodyPr>
          <a:lstStyle/>
          <a:p>
            <a:pPr algn="just">
              <a:lnSpc>
                <a:spcPts val="3920"/>
              </a:lnSpc>
            </a:pPr>
            <a:r>
              <a:rPr lang="en-US" sz="2800">
                <a:solidFill>
                  <a:srgbClr val="000000"/>
                </a:solidFill>
                <a:latin typeface="Open Sans"/>
                <a:ea typeface="Open Sans"/>
                <a:cs typeface="Open Sans"/>
                <a:sym typeface="Open Sans"/>
              </a:rPr>
              <a:t>→ Catalogue de 8 produit </a:t>
            </a:r>
          </a:p>
          <a:p>
            <a:pPr algn="just">
              <a:lnSpc>
                <a:spcPts val="3920"/>
              </a:lnSpc>
            </a:pPr>
            <a:r>
              <a:rPr lang="en-US" sz="2800">
                <a:solidFill>
                  <a:srgbClr val="000000"/>
                </a:solidFill>
                <a:latin typeface="Open Sans"/>
                <a:ea typeface="Open Sans"/>
                <a:cs typeface="Open Sans"/>
                <a:sym typeface="Open Sans"/>
              </a:rPr>
              <a:t>→ </a:t>
            </a:r>
            <a:r>
              <a:rPr lang="en-US" sz="2800">
                <a:solidFill>
                  <a:srgbClr val="000000"/>
                </a:solidFill>
                <a:latin typeface="Open Sans"/>
                <a:ea typeface="Open Sans"/>
                <a:cs typeface="Open Sans"/>
                <a:sym typeface="Open Sans"/>
              </a:rPr>
              <a:t>Filtrage par catégories </a:t>
            </a:r>
          </a:p>
          <a:p>
            <a:pPr algn="just">
              <a:lnSpc>
                <a:spcPts val="3920"/>
              </a:lnSpc>
            </a:pPr>
            <a:r>
              <a:rPr lang="en-US" sz="2800">
                <a:solidFill>
                  <a:srgbClr val="000000"/>
                </a:solidFill>
                <a:latin typeface="Open Sans"/>
                <a:ea typeface="Open Sans"/>
                <a:cs typeface="Open Sans"/>
                <a:sym typeface="Open Sans"/>
              </a:rPr>
              <a:t>→ ajout au panier instantané</a:t>
            </a:r>
          </a:p>
        </p:txBody>
      </p:sp>
      <p:sp>
        <p:nvSpPr>
          <p:cNvPr name="TextBox 10" id="10"/>
          <p:cNvSpPr txBox="true"/>
          <p:nvPr/>
        </p:nvSpPr>
        <p:spPr>
          <a:xfrm rot="0">
            <a:off x="571736" y="3037065"/>
            <a:ext cx="3848217"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 P</a:t>
            </a:r>
            <a:r>
              <a:rPr lang="en-US" b="true" sz="3000">
                <a:solidFill>
                  <a:srgbClr val="000000"/>
                </a:solidFill>
                <a:latin typeface="Open Sans Bold"/>
                <a:ea typeface="Open Sans Bold"/>
                <a:cs typeface="Open Sans Bold"/>
                <a:sym typeface="Open Sans Bold"/>
              </a:rPr>
              <a:t>AGE D'ACCUEIL</a:t>
            </a:r>
          </a:p>
        </p:txBody>
      </p:sp>
      <p:sp>
        <p:nvSpPr>
          <p:cNvPr name="TextBox 11" id="11"/>
          <p:cNvSpPr txBox="true"/>
          <p:nvPr/>
        </p:nvSpPr>
        <p:spPr>
          <a:xfrm rot="0">
            <a:off x="5738576" y="3037065"/>
            <a:ext cx="4552950" cy="5143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Open Sans Bold"/>
                <a:ea typeface="Open Sans Bold"/>
                <a:cs typeface="Open Sans Bold"/>
                <a:sym typeface="Open Sans Bold"/>
              </a:rPr>
              <a:t>👤 GESTION</a:t>
            </a:r>
            <a:r>
              <a:rPr lang="en-US" b="true" sz="3000" strike="noStrike" u="none">
                <a:solidFill>
                  <a:srgbClr val="000000"/>
                </a:solidFill>
                <a:latin typeface="Open Sans Bold"/>
                <a:ea typeface="Open Sans Bold"/>
                <a:cs typeface="Open Sans Bold"/>
                <a:sym typeface="Open Sans Bold"/>
              </a:rPr>
              <a:t> </a:t>
            </a:r>
            <a:r>
              <a:rPr lang="en-US" b="true" sz="3000" strike="noStrike" u="none">
                <a:solidFill>
                  <a:srgbClr val="000000"/>
                </a:solidFill>
                <a:latin typeface="Open Sans Bold"/>
                <a:ea typeface="Open Sans Bold"/>
                <a:cs typeface="Open Sans Bold"/>
                <a:sym typeface="Open Sans Bold"/>
              </a:rPr>
              <a:t>DE</a:t>
            </a:r>
            <a:r>
              <a:rPr lang="en-US" b="true" sz="3000" strike="noStrike" u="none">
                <a:solidFill>
                  <a:srgbClr val="000000"/>
                </a:solidFill>
                <a:latin typeface="Open Sans Bold"/>
                <a:ea typeface="Open Sans Bold"/>
                <a:cs typeface="Open Sans Bold"/>
                <a:sym typeface="Open Sans Bold"/>
              </a:rPr>
              <a:t> </a:t>
            </a:r>
            <a:r>
              <a:rPr lang="en-US" b="true" sz="3000" strike="noStrike" u="none">
                <a:solidFill>
                  <a:srgbClr val="000000"/>
                </a:solidFill>
                <a:latin typeface="Open Sans Bold"/>
                <a:ea typeface="Open Sans Bold"/>
                <a:cs typeface="Open Sans Bold"/>
                <a:sym typeface="Open Sans Bold"/>
              </a:rPr>
              <a:t>COMPTE</a:t>
            </a:r>
          </a:p>
        </p:txBody>
      </p:sp>
      <p:sp>
        <p:nvSpPr>
          <p:cNvPr name="TextBox 12" id="12"/>
          <p:cNvSpPr txBox="true"/>
          <p:nvPr/>
        </p:nvSpPr>
        <p:spPr>
          <a:xfrm rot="0">
            <a:off x="5738576" y="3680667"/>
            <a:ext cx="6072485" cy="1967230"/>
          </a:xfrm>
          <a:prstGeom prst="rect">
            <a:avLst/>
          </a:prstGeom>
        </p:spPr>
        <p:txBody>
          <a:bodyPr anchor="t" rtlCol="false" tIns="0" lIns="0" bIns="0" rIns="0">
            <a:spAutoFit/>
          </a:bodyPr>
          <a:lstStyle/>
          <a:p>
            <a:pPr algn="just">
              <a:lnSpc>
                <a:spcPts val="3919"/>
              </a:lnSpc>
            </a:pPr>
            <a:r>
              <a:rPr lang="en-US" sz="2799">
                <a:solidFill>
                  <a:srgbClr val="000000"/>
                </a:solidFill>
                <a:latin typeface="Open Sans"/>
                <a:ea typeface="Open Sans"/>
                <a:cs typeface="Open Sans"/>
                <a:sym typeface="Open Sans"/>
              </a:rPr>
              <a:t>→ Inscription avec validation </a:t>
            </a:r>
          </a:p>
          <a:p>
            <a:pPr algn="just">
              <a:lnSpc>
                <a:spcPts val="3919"/>
              </a:lnSpc>
            </a:pPr>
            <a:r>
              <a:rPr lang="en-US" sz="2799">
                <a:solidFill>
                  <a:srgbClr val="000000"/>
                </a:solidFill>
                <a:latin typeface="Open Sans"/>
                <a:ea typeface="Open Sans"/>
                <a:cs typeface="Open Sans"/>
                <a:sym typeface="Open Sans"/>
              </a:rPr>
              <a:t>→ connexion sécurisé </a:t>
            </a:r>
          </a:p>
          <a:p>
            <a:pPr algn="just">
              <a:lnSpc>
                <a:spcPts val="3919"/>
              </a:lnSpc>
            </a:pPr>
            <a:r>
              <a:rPr lang="en-US" sz="2799">
                <a:solidFill>
                  <a:srgbClr val="000000"/>
                </a:solidFill>
                <a:latin typeface="Open Sans"/>
                <a:ea typeface="Open Sans"/>
                <a:cs typeface="Open Sans"/>
                <a:sym typeface="Open Sans"/>
              </a:rPr>
              <a:t>→ modification du profil </a:t>
            </a:r>
          </a:p>
          <a:p>
            <a:pPr algn="just">
              <a:lnSpc>
                <a:spcPts val="3919"/>
              </a:lnSpc>
            </a:pPr>
            <a:r>
              <a:rPr lang="en-US" sz="2799">
                <a:solidFill>
                  <a:srgbClr val="000000"/>
                </a:solidFill>
                <a:latin typeface="Open Sans"/>
                <a:ea typeface="Open Sans"/>
                <a:cs typeface="Open Sans"/>
                <a:sym typeface="Open Sans"/>
              </a:rPr>
              <a:t>→ changement de mot de passe</a:t>
            </a:r>
          </a:p>
        </p:txBody>
      </p:sp>
      <p:sp>
        <p:nvSpPr>
          <p:cNvPr name="TextBox 13" id="13"/>
          <p:cNvSpPr txBox="true"/>
          <p:nvPr/>
        </p:nvSpPr>
        <p:spPr>
          <a:xfrm rot="0">
            <a:off x="11544225" y="3008807"/>
            <a:ext cx="5312122" cy="514350"/>
          </a:xfrm>
          <a:prstGeom prst="rect">
            <a:avLst/>
          </a:prstGeom>
        </p:spPr>
        <p:txBody>
          <a:bodyPr anchor="t" rtlCol="false" tIns="0" lIns="0" bIns="0" rIns="0">
            <a:spAutoFit/>
          </a:bodyPr>
          <a:lstStyle/>
          <a:p>
            <a:pPr algn="ctr" marL="0" indent="0" lvl="0">
              <a:lnSpc>
                <a:spcPts val="4200"/>
              </a:lnSpc>
              <a:spcBef>
                <a:spcPct val="0"/>
              </a:spcBef>
            </a:pPr>
            <a:r>
              <a:rPr lang="en-US" b="true" sz="3000" strike="noStrike" u="none">
                <a:solidFill>
                  <a:srgbClr val="000000"/>
                </a:solidFill>
                <a:latin typeface="Open Sans Bold"/>
                <a:ea typeface="Open Sans Bold"/>
                <a:cs typeface="Open Sans Bold"/>
                <a:sym typeface="Open Sans Bold"/>
              </a:rPr>
              <a:t>🛒 SYSTÈME DE COMMANDE</a:t>
            </a:r>
          </a:p>
        </p:txBody>
      </p:sp>
      <p:sp>
        <p:nvSpPr>
          <p:cNvPr name="TextBox 14" id="14"/>
          <p:cNvSpPr txBox="true"/>
          <p:nvPr/>
        </p:nvSpPr>
        <p:spPr>
          <a:xfrm rot="0">
            <a:off x="11811061" y="3680667"/>
            <a:ext cx="5913239" cy="1471930"/>
          </a:xfrm>
          <a:prstGeom prst="rect">
            <a:avLst/>
          </a:prstGeom>
        </p:spPr>
        <p:txBody>
          <a:bodyPr anchor="t" rtlCol="false" tIns="0" lIns="0" bIns="0" rIns="0">
            <a:spAutoFit/>
          </a:bodyPr>
          <a:lstStyle/>
          <a:p>
            <a:pPr algn="just" marL="0" indent="0" lvl="1">
              <a:lnSpc>
                <a:spcPts val="3919"/>
              </a:lnSpc>
              <a:spcBef>
                <a:spcPct val="0"/>
              </a:spcBef>
            </a:pPr>
            <a:r>
              <a:rPr lang="en-US" sz="2799" strike="noStrike" u="none">
                <a:solidFill>
                  <a:srgbClr val="000000"/>
                </a:solidFill>
                <a:latin typeface="Open Sans"/>
                <a:ea typeface="Open Sans"/>
                <a:cs typeface="Open Sans"/>
                <a:sym typeface="Open Sans"/>
              </a:rPr>
              <a:t>→ panier dynamique </a:t>
            </a:r>
          </a:p>
          <a:p>
            <a:pPr algn="just" marL="0" indent="0" lvl="1">
              <a:lnSpc>
                <a:spcPts val="3919"/>
              </a:lnSpc>
              <a:spcBef>
                <a:spcPct val="0"/>
              </a:spcBef>
            </a:pPr>
            <a:r>
              <a:rPr lang="en-US" sz="2799" strike="noStrike" u="none">
                <a:solidFill>
                  <a:srgbClr val="000000"/>
                </a:solidFill>
                <a:latin typeface="Open Sans"/>
                <a:ea typeface="Open Sans"/>
                <a:cs typeface="Open Sans"/>
                <a:sym typeface="Open Sans"/>
              </a:rPr>
              <a:t>→ formulaire de paiement complet </a:t>
            </a:r>
          </a:p>
          <a:p>
            <a:pPr algn="just" marL="0" indent="0" lvl="1">
              <a:lnSpc>
                <a:spcPts val="3919"/>
              </a:lnSpc>
              <a:spcBef>
                <a:spcPct val="0"/>
              </a:spcBef>
            </a:pPr>
            <a:r>
              <a:rPr lang="en-US" sz="2799" strike="noStrike" u="none">
                <a:solidFill>
                  <a:srgbClr val="000000"/>
                </a:solidFill>
                <a:latin typeface="Open Sans"/>
                <a:ea typeface="Open Sans"/>
                <a:cs typeface="Open Sans"/>
                <a:sym typeface="Open Sans"/>
              </a:rPr>
              <a:t>→ confirmation et historique</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47115"/>
            <a:ext cx="6406546" cy="1318613"/>
            <a:chOff x="0" y="0"/>
            <a:chExt cx="8542062" cy="1758150"/>
          </a:xfrm>
        </p:grpSpPr>
        <p:sp>
          <p:nvSpPr>
            <p:cNvPr name="TextBox 3" id="3"/>
            <p:cNvSpPr txBox="true"/>
            <p:nvPr/>
          </p:nvSpPr>
          <p:spPr>
            <a:xfrm rot="0">
              <a:off x="0" y="751675"/>
              <a:ext cx="8542062"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PROJET</a:t>
              </a:r>
            </a:p>
          </p:txBody>
        </p:sp>
        <p:sp>
          <p:nvSpPr>
            <p:cNvPr name="TextBox 4" id="4"/>
            <p:cNvSpPr txBox="true"/>
            <p:nvPr/>
          </p:nvSpPr>
          <p:spPr>
            <a:xfrm rot="0">
              <a:off x="0" y="-19050"/>
              <a:ext cx="8542062"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STRUCTURE DU</a:t>
              </a:r>
            </a:p>
          </p:txBody>
        </p:sp>
      </p:grpSp>
      <p:sp>
        <p:nvSpPr>
          <p:cNvPr name="AutoShape 5" id="5"/>
          <p:cNvSpPr/>
          <p:nvPr/>
        </p:nvSpPr>
        <p:spPr>
          <a:xfrm>
            <a:off x="1028700" y="2565356"/>
            <a:ext cx="748505"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0" y="8704847"/>
            <a:ext cx="18442975" cy="1582153"/>
            <a:chOff x="0" y="0"/>
            <a:chExt cx="4857409" cy="416699"/>
          </a:xfrm>
        </p:grpSpPr>
        <p:sp>
          <p:nvSpPr>
            <p:cNvPr name="Freeform 7" id="7"/>
            <p:cNvSpPr/>
            <p:nvPr/>
          </p:nvSpPr>
          <p:spPr>
            <a:xfrm flipH="false" flipV="false" rot="0">
              <a:off x="0" y="0"/>
              <a:ext cx="4857409" cy="416699"/>
            </a:xfrm>
            <a:custGeom>
              <a:avLst/>
              <a:gdLst/>
              <a:ahLst/>
              <a:cxnLst/>
              <a:rect r="r" b="b" t="t" l="l"/>
              <a:pathLst>
                <a:path h="416699" w="4857409">
                  <a:moveTo>
                    <a:pt x="0" y="0"/>
                  </a:moveTo>
                  <a:lnTo>
                    <a:pt x="4857409" y="0"/>
                  </a:lnTo>
                  <a:lnTo>
                    <a:pt x="4857409" y="416699"/>
                  </a:lnTo>
                  <a:lnTo>
                    <a:pt x="0" y="416699"/>
                  </a:lnTo>
                  <a:close/>
                </a:path>
              </a:pathLst>
            </a:custGeom>
            <a:solidFill>
              <a:srgbClr val="000000"/>
            </a:solidFill>
          </p:spPr>
        </p:sp>
        <p:sp>
          <p:nvSpPr>
            <p:cNvPr name="TextBox 8" id="8"/>
            <p:cNvSpPr txBox="true"/>
            <p:nvPr/>
          </p:nvSpPr>
          <p:spPr>
            <a:xfrm>
              <a:off x="0" y="-38100"/>
              <a:ext cx="4857409" cy="45479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829375" y="250383"/>
            <a:ext cx="1022856" cy="1000501"/>
          </a:xfrm>
          <a:prstGeom prst="rect">
            <a:avLst/>
          </a:prstGeom>
        </p:spPr>
        <p:txBody>
          <a:bodyPr anchor="t" rtlCol="false" tIns="0" lIns="0" bIns="0" rIns="0">
            <a:spAutoFit/>
          </a:bodyPr>
          <a:lstStyle/>
          <a:p>
            <a:pPr algn="ctr" marL="0" indent="0" lvl="0">
              <a:lnSpc>
                <a:spcPts val="8211"/>
              </a:lnSpc>
              <a:spcBef>
                <a:spcPct val="0"/>
              </a:spcBef>
            </a:pPr>
            <a:r>
              <a:rPr lang="en-US" sz="5865">
                <a:solidFill>
                  <a:srgbClr val="000000"/>
                </a:solidFill>
                <a:latin typeface="Open Sans"/>
                <a:ea typeface="Open Sans"/>
                <a:cs typeface="Open Sans"/>
                <a:sym typeface="Open Sans"/>
              </a:rPr>
              <a:t>📂</a:t>
            </a:r>
          </a:p>
        </p:txBody>
      </p:sp>
      <p:sp>
        <p:nvSpPr>
          <p:cNvPr name="TextBox 10" id="10"/>
          <p:cNvSpPr txBox="true"/>
          <p:nvPr/>
        </p:nvSpPr>
        <p:spPr>
          <a:xfrm rot="0">
            <a:off x="12680036" y="5784659"/>
            <a:ext cx="1466999"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CONFIG</a:t>
            </a:r>
          </a:p>
        </p:txBody>
      </p:sp>
      <p:sp>
        <p:nvSpPr>
          <p:cNvPr name="TextBox 11" id="11"/>
          <p:cNvSpPr txBox="true"/>
          <p:nvPr/>
        </p:nvSpPr>
        <p:spPr>
          <a:xfrm rot="0">
            <a:off x="3776945" y="5898501"/>
            <a:ext cx="2099518"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FRONTEND</a:t>
            </a:r>
          </a:p>
        </p:txBody>
      </p:sp>
      <p:sp>
        <p:nvSpPr>
          <p:cNvPr name="TextBox 12" id="12"/>
          <p:cNvSpPr txBox="true"/>
          <p:nvPr/>
        </p:nvSpPr>
        <p:spPr>
          <a:xfrm rot="0">
            <a:off x="476264" y="2921621"/>
            <a:ext cx="3818600"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Authentification</a:t>
            </a:r>
          </a:p>
        </p:txBody>
      </p:sp>
      <p:sp>
        <p:nvSpPr>
          <p:cNvPr name="TextBox 13" id="13"/>
          <p:cNvSpPr txBox="true"/>
          <p:nvPr/>
        </p:nvSpPr>
        <p:spPr>
          <a:xfrm rot="0">
            <a:off x="14153937" y="2921621"/>
            <a:ext cx="3818600"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COMPTE</a:t>
            </a:r>
          </a:p>
        </p:txBody>
      </p:sp>
      <p:sp>
        <p:nvSpPr>
          <p:cNvPr name="TextBox 14" id="14"/>
          <p:cNvSpPr txBox="true"/>
          <p:nvPr/>
        </p:nvSpPr>
        <p:spPr>
          <a:xfrm rot="0">
            <a:off x="5035935" y="2921621"/>
            <a:ext cx="3818600"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PANIER</a:t>
            </a:r>
          </a:p>
        </p:txBody>
      </p:sp>
      <p:sp>
        <p:nvSpPr>
          <p:cNvPr name="TextBox 15" id="15"/>
          <p:cNvSpPr txBox="true"/>
          <p:nvPr/>
        </p:nvSpPr>
        <p:spPr>
          <a:xfrm rot="0">
            <a:off x="9594936" y="2921621"/>
            <a:ext cx="3818600"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COMMANDES</a:t>
            </a:r>
          </a:p>
        </p:txBody>
      </p:sp>
      <p:sp>
        <p:nvSpPr>
          <p:cNvPr name="TextBox 16" id="16"/>
          <p:cNvSpPr txBox="true"/>
          <p:nvPr/>
        </p:nvSpPr>
        <p:spPr>
          <a:xfrm rot="0">
            <a:off x="782672" y="3569321"/>
            <a:ext cx="2201614" cy="129857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login.php</a:t>
            </a:r>
          </a:p>
          <a:p>
            <a:pPr algn="l">
              <a:lnSpc>
                <a:spcPts val="3499"/>
              </a:lnSpc>
            </a:pPr>
            <a:r>
              <a:rPr lang="en-US" sz="2499">
                <a:solidFill>
                  <a:srgbClr val="000000"/>
                </a:solidFill>
                <a:latin typeface="Open Sans"/>
                <a:ea typeface="Open Sans"/>
                <a:cs typeface="Open Sans"/>
                <a:sym typeface="Open Sans"/>
              </a:rPr>
              <a:t>→ register.php</a:t>
            </a:r>
          </a:p>
          <a:p>
            <a:pPr algn="l" marL="0" indent="0" lvl="0">
              <a:lnSpc>
                <a:spcPts val="3499"/>
              </a:lnSpc>
              <a:spcBef>
                <a:spcPct val="0"/>
              </a:spcBef>
            </a:pPr>
            <a:r>
              <a:rPr lang="en-US" sz="2499">
                <a:solidFill>
                  <a:srgbClr val="000000"/>
                </a:solidFill>
                <a:latin typeface="Open Sans"/>
                <a:ea typeface="Open Sans"/>
                <a:cs typeface="Open Sans"/>
                <a:sym typeface="Open Sans"/>
              </a:rPr>
              <a:t>→ logout.php</a:t>
            </a:r>
          </a:p>
        </p:txBody>
      </p:sp>
      <p:sp>
        <p:nvSpPr>
          <p:cNvPr name="TextBox 17" id="17"/>
          <p:cNvSpPr txBox="true"/>
          <p:nvPr/>
        </p:nvSpPr>
        <p:spPr>
          <a:xfrm rot="0">
            <a:off x="6223626" y="3569321"/>
            <a:ext cx="3778597" cy="17367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cart.php</a:t>
            </a:r>
          </a:p>
          <a:p>
            <a:pPr algn="l">
              <a:lnSpc>
                <a:spcPts val="3499"/>
              </a:lnSpc>
            </a:pPr>
            <a:r>
              <a:rPr lang="en-US" sz="2499">
                <a:solidFill>
                  <a:srgbClr val="000000"/>
                </a:solidFill>
                <a:latin typeface="Open Sans"/>
                <a:ea typeface="Open Sans"/>
                <a:cs typeface="Open Sans"/>
                <a:sym typeface="Open Sans"/>
              </a:rPr>
              <a:t>→ add_to_cart.php</a:t>
            </a:r>
          </a:p>
          <a:p>
            <a:pPr algn="l">
              <a:lnSpc>
                <a:spcPts val="3499"/>
              </a:lnSpc>
            </a:pPr>
            <a:r>
              <a:rPr lang="en-US" sz="2499">
                <a:solidFill>
                  <a:srgbClr val="000000"/>
                </a:solidFill>
                <a:latin typeface="Open Sans"/>
                <a:ea typeface="Open Sans"/>
                <a:cs typeface="Open Sans"/>
                <a:sym typeface="Open Sans"/>
              </a:rPr>
              <a:t>→ update_cart.php</a:t>
            </a:r>
          </a:p>
          <a:p>
            <a:pPr algn="l" marL="0" indent="0" lvl="0">
              <a:lnSpc>
                <a:spcPts val="3499"/>
              </a:lnSpc>
              <a:spcBef>
                <a:spcPct val="0"/>
              </a:spcBef>
            </a:pPr>
            <a:r>
              <a:rPr lang="en-US" sz="2499">
                <a:solidFill>
                  <a:srgbClr val="000000"/>
                </a:solidFill>
                <a:latin typeface="Open Sans"/>
                <a:ea typeface="Open Sans"/>
                <a:cs typeface="Open Sans"/>
                <a:sym typeface="Open Sans"/>
              </a:rPr>
              <a:t>→ remove_from_cart.php</a:t>
            </a:r>
          </a:p>
        </p:txBody>
      </p:sp>
      <p:sp>
        <p:nvSpPr>
          <p:cNvPr name="TextBox 18" id="18"/>
          <p:cNvSpPr txBox="true"/>
          <p:nvPr/>
        </p:nvSpPr>
        <p:spPr>
          <a:xfrm rot="0">
            <a:off x="10403429" y="3569321"/>
            <a:ext cx="3940373" cy="17367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payment.php</a:t>
            </a:r>
          </a:p>
          <a:p>
            <a:pPr algn="l">
              <a:lnSpc>
                <a:spcPts val="3499"/>
              </a:lnSpc>
            </a:pPr>
            <a:r>
              <a:rPr lang="en-US" sz="2499">
                <a:solidFill>
                  <a:srgbClr val="000000"/>
                </a:solidFill>
                <a:latin typeface="Open Sans"/>
                <a:ea typeface="Open Sans"/>
                <a:cs typeface="Open Sans"/>
                <a:sym typeface="Open Sans"/>
              </a:rPr>
              <a:t>→ process_payment.php</a:t>
            </a:r>
          </a:p>
          <a:p>
            <a:pPr algn="l">
              <a:lnSpc>
                <a:spcPts val="3499"/>
              </a:lnSpc>
            </a:pPr>
            <a:r>
              <a:rPr lang="en-US" sz="2499">
                <a:solidFill>
                  <a:srgbClr val="000000"/>
                </a:solidFill>
                <a:latin typeface="Open Sans"/>
                <a:ea typeface="Open Sans"/>
                <a:cs typeface="Open Sans"/>
                <a:sym typeface="Open Sans"/>
              </a:rPr>
              <a:t>→ order_confirmation.php</a:t>
            </a:r>
          </a:p>
          <a:p>
            <a:pPr algn="l" marL="0" indent="0" lvl="0">
              <a:lnSpc>
                <a:spcPts val="3499"/>
              </a:lnSpc>
              <a:spcBef>
                <a:spcPct val="0"/>
              </a:spcBef>
            </a:pPr>
            <a:r>
              <a:rPr lang="en-US" sz="2499">
                <a:solidFill>
                  <a:srgbClr val="000000"/>
                </a:solidFill>
                <a:latin typeface="Open Sans"/>
                <a:ea typeface="Open Sans"/>
                <a:cs typeface="Open Sans"/>
                <a:sym typeface="Open Sans"/>
              </a:rPr>
              <a:t>→ orders.php</a:t>
            </a:r>
          </a:p>
        </p:txBody>
      </p:sp>
      <p:sp>
        <p:nvSpPr>
          <p:cNvPr name="TextBox 19" id="19"/>
          <p:cNvSpPr txBox="true"/>
          <p:nvPr/>
        </p:nvSpPr>
        <p:spPr>
          <a:xfrm rot="0">
            <a:off x="15353528" y="3569321"/>
            <a:ext cx="2071241" cy="8604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setting.php</a:t>
            </a:r>
          </a:p>
          <a:p>
            <a:pPr algn="l" marL="0" indent="0" lvl="0">
              <a:lnSpc>
                <a:spcPts val="3499"/>
              </a:lnSpc>
              <a:spcBef>
                <a:spcPct val="0"/>
              </a:spcBef>
            </a:pPr>
            <a:r>
              <a:rPr lang="en-US" sz="2499">
                <a:solidFill>
                  <a:srgbClr val="000000"/>
                </a:solidFill>
                <a:latin typeface="Open Sans"/>
                <a:ea typeface="Open Sans"/>
                <a:cs typeface="Open Sans"/>
                <a:sym typeface="Open Sans"/>
              </a:rPr>
              <a:t>→ orders.php</a:t>
            </a:r>
          </a:p>
        </p:txBody>
      </p:sp>
      <p:sp>
        <p:nvSpPr>
          <p:cNvPr name="TextBox 20" id="20"/>
          <p:cNvSpPr txBox="true"/>
          <p:nvPr/>
        </p:nvSpPr>
        <p:spPr>
          <a:xfrm rot="0">
            <a:off x="3776945" y="6651865"/>
            <a:ext cx="1771948" cy="8604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styles.css</a:t>
            </a:r>
          </a:p>
          <a:p>
            <a:pPr algn="l" marL="0" indent="0" lvl="0">
              <a:lnSpc>
                <a:spcPts val="3499"/>
              </a:lnSpc>
              <a:spcBef>
                <a:spcPct val="0"/>
              </a:spcBef>
            </a:pPr>
            <a:r>
              <a:rPr lang="en-US" sz="2499">
                <a:solidFill>
                  <a:srgbClr val="000000"/>
                </a:solidFill>
                <a:latin typeface="Open Sans"/>
                <a:ea typeface="Open Sans"/>
                <a:cs typeface="Open Sans"/>
                <a:sym typeface="Open Sans"/>
              </a:rPr>
              <a:t>→ script.js</a:t>
            </a:r>
          </a:p>
        </p:txBody>
      </p:sp>
      <p:sp>
        <p:nvSpPr>
          <p:cNvPr name="TextBox 21" id="21"/>
          <p:cNvSpPr txBox="true"/>
          <p:nvPr/>
        </p:nvSpPr>
        <p:spPr>
          <a:xfrm rot="0">
            <a:off x="12680036" y="6651865"/>
            <a:ext cx="1967954" cy="4222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0000"/>
                </a:solidFill>
                <a:latin typeface="Open Sans"/>
                <a:ea typeface="Open Sans"/>
                <a:cs typeface="Open Sans"/>
                <a:sym typeface="Open Sans"/>
              </a:rPr>
              <a:t>→ config.php</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565356"/>
            <a:ext cx="748505"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8681405"/>
            <a:ext cx="18288000" cy="7670800"/>
          </a:xfrm>
          <a:custGeom>
            <a:avLst/>
            <a:gdLst/>
            <a:ahLst/>
            <a:cxnLst/>
            <a:rect r="r" b="b" t="t" l="l"/>
            <a:pathLst>
              <a:path h="7670800" w="18288000">
                <a:moveTo>
                  <a:pt x="0" y="0"/>
                </a:moveTo>
                <a:lnTo>
                  <a:pt x="18288000" y="0"/>
                </a:lnTo>
                <a:lnTo>
                  <a:pt x="18288000" y="7670800"/>
                </a:lnTo>
                <a:lnTo>
                  <a:pt x="0" y="767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224994" y="1894725"/>
            <a:ext cx="5820441" cy="5519855"/>
          </a:xfrm>
          <a:custGeom>
            <a:avLst/>
            <a:gdLst/>
            <a:ahLst/>
            <a:cxnLst/>
            <a:rect r="r" b="b" t="t" l="l"/>
            <a:pathLst>
              <a:path h="5519855" w="5820441">
                <a:moveTo>
                  <a:pt x="0" y="0"/>
                </a:moveTo>
                <a:lnTo>
                  <a:pt x="5820441" y="0"/>
                </a:lnTo>
                <a:lnTo>
                  <a:pt x="5820441" y="5519855"/>
                </a:lnTo>
                <a:lnTo>
                  <a:pt x="0" y="5519855"/>
                </a:lnTo>
                <a:lnTo>
                  <a:pt x="0" y="0"/>
                </a:lnTo>
                <a:close/>
              </a:path>
            </a:pathLst>
          </a:custGeom>
          <a:blipFill>
            <a:blip r:embed="rId4"/>
            <a:stretch>
              <a:fillRect l="0" t="0" r="0" b="0"/>
            </a:stretch>
          </a:blipFill>
        </p:spPr>
      </p:sp>
      <p:grpSp>
        <p:nvGrpSpPr>
          <p:cNvPr name="Group 5" id="5"/>
          <p:cNvGrpSpPr/>
          <p:nvPr/>
        </p:nvGrpSpPr>
        <p:grpSpPr>
          <a:xfrm rot="0">
            <a:off x="1028700" y="1047115"/>
            <a:ext cx="5821321" cy="1318613"/>
            <a:chOff x="0" y="0"/>
            <a:chExt cx="7761761" cy="1758150"/>
          </a:xfrm>
        </p:grpSpPr>
        <p:sp>
          <p:nvSpPr>
            <p:cNvPr name="TextBox 6" id="6"/>
            <p:cNvSpPr txBox="true"/>
            <p:nvPr/>
          </p:nvSpPr>
          <p:spPr>
            <a:xfrm rot="0">
              <a:off x="0" y="751675"/>
              <a:ext cx="7761761" cy="1006475"/>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DYNAMIQUE</a:t>
              </a:r>
            </a:p>
          </p:txBody>
        </p:sp>
        <p:sp>
          <p:nvSpPr>
            <p:cNvPr name="TextBox 7" id="7"/>
            <p:cNvSpPr txBox="true"/>
            <p:nvPr/>
          </p:nvSpPr>
          <p:spPr>
            <a:xfrm rot="0">
              <a:off x="0" y="-19050"/>
              <a:ext cx="7761761" cy="518583"/>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PANIER</a:t>
              </a:r>
            </a:p>
          </p:txBody>
        </p:sp>
      </p:grpSp>
      <p:sp>
        <p:nvSpPr>
          <p:cNvPr name="TextBox 8" id="8"/>
          <p:cNvSpPr txBox="true"/>
          <p:nvPr/>
        </p:nvSpPr>
        <p:spPr>
          <a:xfrm rot="0">
            <a:off x="13207902" y="7967030"/>
            <a:ext cx="4050903" cy="1768474"/>
          </a:xfrm>
          <a:prstGeom prst="rect">
            <a:avLst/>
          </a:prstGeom>
        </p:spPr>
        <p:txBody>
          <a:bodyPr anchor="t" rtlCol="false" tIns="0" lIns="0" bIns="0" rIns="0">
            <a:spAutoFit/>
          </a:bodyPr>
          <a:lstStyle/>
          <a:p>
            <a:pPr algn="just">
              <a:lnSpc>
                <a:spcPts val="2800"/>
              </a:lnSpc>
            </a:pPr>
            <a:r>
              <a:rPr lang="en-US" sz="2000">
                <a:solidFill>
                  <a:srgbClr val="FFFFFF"/>
                </a:solidFill>
                <a:latin typeface="Roboto"/>
                <a:ea typeface="Roboto"/>
                <a:cs typeface="Roboto"/>
                <a:sym typeface="Roboto"/>
              </a:rPr>
              <a:t>FONCTIONNALITÉS</a:t>
            </a:r>
          </a:p>
          <a:p>
            <a:pPr algn="just">
              <a:lnSpc>
                <a:spcPts val="2800"/>
              </a:lnSpc>
            </a:pPr>
            <a:r>
              <a:rPr lang="en-US" sz="2000">
                <a:solidFill>
                  <a:srgbClr val="FFFFFF"/>
                </a:solidFill>
                <a:latin typeface="Roboto"/>
                <a:ea typeface="Roboto"/>
                <a:cs typeface="Roboto"/>
                <a:sym typeface="Roboto"/>
              </a:rPr>
              <a:t>✅ Ajouter un produit </a:t>
            </a:r>
          </a:p>
          <a:p>
            <a:pPr algn="just">
              <a:lnSpc>
                <a:spcPts val="2800"/>
              </a:lnSpc>
            </a:pPr>
            <a:r>
              <a:rPr lang="en-US" sz="2000">
                <a:solidFill>
                  <a:srgbClr val="FFFFFF"/>
                </a:solidFill>
                <a:latin typeface="Roboto"/>
                <a:ea typeface="Roboto"/>
                <a:cs typeface="Roboto"/>
                <a:sym typeface="Roboto"/>
              </a:rPr>
              <a:t>✅ Modifier la quantité (+/-)</a:t>
            </a:r>
          </a:p>
          <a:p>
            <a:pPr algn="just">
              <a:lnSpc>
                <a:spcPts val="2800"/>
              </a:lnSpc>
            </a:pPr>
            <a:r>
              <a:rPr lang="en-US" sz="2000">
                <a:solidFill>
                  <a:srgbClr val="FFFFFF"/>
                </a:solidFill>
                <a:latin typeface="Roboto"/>
                <a:ea typeface="Roboto"/>
                <a:cs typeface="Roboto"/>
                <a:sym typeface="Roboto"/>
              </a:rPr>
              <a:t>✅ Supprimer un article </a:t>
            </a:r>
          </a:p>
          <a:p>
            <a:pPr algn="just">
              <a:lnSpc>
                <a:spcPts val="2800"/>
              </a:lnSpc>
            </a:pPr>
            <a:r>
              <a:rPr lang="en-US" sz="2000">
                <a:solidFill>
                  <a:srgbClr val="FFFFFF"/>
                </a:solidFill>
                <a:latin typeface="Roboto"/>
                <a:ea typeface="Roboto"/>
                <a:cs typeface="Roboto"/>
                <a:sym typeface="Roboto"/>
              </a:rPr>
              <a:t>✅ Calcul du total en temps réel</a:t>
            </a:r>
          </a:p>
        </p:txBody>
      </p:sp>
      <p:sp>
        <p:nvSpPr>
          <p:cNvPr name="TextBox 9" id="9"/>
          <p:cNvSpPr txBox="true"/>
          <p:nvPr/>
        </p:nvSpPr>
        <p:spPr>
          <a:xfrm rot="0">
            <a:off x="12421273" y="300100"/>
            <a:ext cx="5624163" cy="982309"/>
          </a:xfrm>
          <a:prstGeom prst="rect">
            <a:avLst/>
          </a:prstGeom>
        </p:spPr>
        <p:txBody>
          <a:bodyPr anchor="t" rtlCol="false" tIns="0" lIns="0" bIns="0" rIns="0">
            <a:spAutoFit/>
          </a:bodyPr>
          <a:lstStyle/>
          <a:p>
            <a:pPr algn="ctr">
              <a:lnSpc>
                <a:spcPts val="3994"/>
              </a:lnSpc>
            </a:pPr>
            <a:r>
              <a:rPr lang="en-US" sz="2853">
                <a:solidFill>
                  <a:srgbClr val="FFFFFF"/>
                </a:solidFill>
                <a:latin typeface="Open Sans"/>
                <a:ea typeface="Open Sans"/>
                <a:cs typeface="Open Sans"/>
                <a:sym typeface="Open Sans"/>
              </a:rPr>
              <a:t>💾</a:t>
            </a:r>
            <a:r>
              <a:rPr lang="en-US" sz="2853">
                <a:solidFill>
                  <a:srgbClr val="FFFFFF"/>
                </a:solidFill>
                <a:latin typeface="Open Sans"/>
                <a:ea typeface="Open Sans"/>
                <a:cs typeface="Open Sans"/>
                <a:sym typeface="Open Sans"/>
              </a:rPr>
              <a:t> Persistant pendant la session </a:t>
            </a:r>
          </a:p>
          <a:p>
            <a:pPr algn="ctr">
              <a:lnSpc>
                <a:spcPts val="3994"/>
              </a:lnSpc>
            </a:pPr>
            <a:r>
              <a:rPr lang="en-US" sz="2853">
                <a:solidFill>
                  <a:srgbClr val="FFFFFF"/>
                </a:solidFill>
                <a:latin typeface="Open Sans"/>
                <a:ea typeface="Open Sans"/>
                <a:cs typeface="Open Sans"/>
                <a:sym typeface="Open Sans"/>
              </a:rPr>
              <a:t>⚡ Modifications instantanées</a:t>
            </a:r>
          </a:p>
        </p:txBody>
      </p:sp>
      <p:sp>
        <p:nvSpPr>
          <p:cNvPr name="TextBox 10" id="10"/>
          <p:cNvSpPr txBox="true"/>
          <p:nvPr/>
        </p:nvSpPr>
        <p:spPr>
          <a:xfrm rot="0">
            <a:off x="1028700" y="2799688"/>
            <a:ext cx="11069839" cy="392747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FFFFF"/>
                </a:solidFill>
                <a:latin typeface="Open Sans"/>
                <a:ea typeface="Open Sans"/>
                <a:cs typeface="Open Sans"/>
                <a:sym typeface="Open Sans"/>
              </a:rPr>
              <a:t>Notre panier utilise les sessions PHP p</a:t>
            </a:r>
            <a:r>
              <a:rPr lang="en-US" sz="2499" strike="noStrike" u="none">
                <a:solidFill>
                  <a:srgbClr val="FFFFFF"/>
                </a:solidFill>
                <a:latin typeface="Open Sans"/>
                <a:ea typeface="Open Sans"/>
                <a:cs typeface="Open Sans"/>
                <a:sym typeface="Open Sans"/>
              </a:rPr>
              <a:t>ou</a:t>
            </a:r>
            <a:r>
              <a:rPr lang="en-US" sz="2499" strike="noStrike" u="none">
                <a:solidFill>
                  <a:srgbClr val="FFFFFF"/>
                </a:solidFill>
                <a:latin typeface="Open Sans"/>
                <a:ea typeface="Open Sans"/>
                <a:cs typeface="Open Sans"/>
                <a:sym typeface="Open Sans"/>
              </a:rPr>
              <a:t>r s</a:t>
            </a:r>
            <a:r>
              <a:rPr lang="en-US" sz="2499" strike="noStrike" u="none">
                <a:solidFill>
                  <a:srgbClr val="FFFFFF"/>
                </a:solidFill>
                <a:latin typeface="Open Sans"/>
                <a:ea typeface="Open Sans"/>
                <a:cs typeface="Open Sans"/>
                <a:sym typeface="Open Sans"/>
              </a:rPr>
              <a:t>t</a:t>
            </a:r>
            <a:r>
              <a:rPr lang="en-US" sz="2499" strike="noStrike" u="none">
                <a:solidFill>
                  <a:srgbClr val="FFFFFF"/>
                </a:solidFill>
                <a:latin typeface="Open Sans"/>
                <a:ea typeface="Open Sans"/>
                <a:cs typeface="Open Sans"/>
                <a:sym typeface="Open Sans"/>
              </a:rPr>
              <a:t>ock</a:t>
            </a:r>
            <a:r>
              <a:rPr lang="en-US" sz="2499" strike="noStrike" u="none">
                <a:solidFill>
                  <a:srgbClr val="FFFFFF"/>
                </a:solidFill>
                <a:latin typeface="Open Sans"/>
                <a:ea typeface="Open Sans"/>
                <a:cs typeface="Open Sans"/>
                <a:sym typeface="Open Sans"/>
              </a:rPr>
              <a:t>er </a:t>
            </a:r>
            <a:r>
              <a:rPr lang="en-US" sz="2499" strike="noStrike" u="none">
                <a:solidFill>
                  <a:srgbClr val="FFFFFF"/>
                </a:solidFill>
                <a:latin typeface="Open Sans"/>
                <a:ea typeface="Open Sans"/>
                <a:cs typeface="Open Sans"/>
                <a:sym typeface="Open Sans"/>
              </a:rPr>
              <a:t>t</a:t>
            </a:r>
            <a:r>
              <a:rPr lang="en-US" sz="2499" strike="noStrike" u="none">
                <a:solidFill>
                  <a:srgbClr val="FFFFFF"/>
                </a:solidFill>
                <a:latin typeface="Open Sans"/>
                <a:ea typeface="Open Sans"/>
                <a:cs typeface="Open Sans"/>
                <a:sym typeface="Open Sans"/>
              </a:rPr>
              <a:t>e</a:t>
            </a:r>
            <a:r>
              <a:rPr lang="en-US" sz="2499" strike="noStrike" u="none">
                <a:solidFill>
                  <a:srgbClr val="FFFFFF"/>
                </a:solidFill>
                <a:latin typeface="Open Sans"/>
                <a:ea typeface="Open Sans"/>
                <a:cs typeface="Open Sans"/>
                <a:sym typeface="Open Sans"/>
              </a:rPr>
              <a:t>mporairement</a:t>
            </a:r>
            <a:r>
              <a:rPr lang="en-US" sz="2499" strike="noStrike" u="none">
                <a:solidFill>
                  <a:srgbClr val="FFFFFF"/>
                </a:solidFill>
                <a:latin typeface="Open Sans"/>
                <a:ea typeface="Open Sans"/>
                <a:cs typeface="Open Sans"/>
                <a:sym typeface="Open Sans"/>
              </a:rPr>
              <a:t> l</a:t>
            </a:r>
            <a:r>
              <a:rPr lang="en-US" sz="2499" strike="noStrike" u="none">
                <a:solidFill>
                  <a:srgbClr val="FFFFFF"/>
                </a:solidFill>
                <a:latin typeface="Open Sans"/>
                <a:ea typeface="Open Sans"/>
                <a:cs typeface="Open Sans"/>
                <a:sym typeface="Open Sans"/>
              </a:rPr>
              <a:t>es art</a:t>
            </a:r>
            <a:r>
              <a:rPr lang="en-US" sz="2499" strike="noStrike" u="none">
                <a:solidFill>
                  <a:srgbClr val="FFFFFF"/>
                </a:solidFill>
                <a:latin typeface="Open Sans"/>
                <a:ea typeface="Open Sans"/>
                <a:cs typeface="Open Sans"/>
                <a:sym typeface="Open Sans"/>
              </a:rPr>
              <a:t>i</a:t>
            </a:r>
            <a:r>
              <a:rPr lang="en-US" sz="2499" strike="noStrike" u="none">
                <a:solidFill>
                  <a:srgbClr val="FFFFFF"/>
                </a:solidFill>
                <a:latin typeface="Open Sans"/>
                <a:ea typeface="Open Sans"/>
                <a:cs typeface="Open Sans"/>
                <a:sym typeface="Open Sans"/>
              </a:rPr>
              <a:t>cles. </a:t>
            </a:r>
          </a:p>
          <a:p>
            <a:pPr algn="l" marL="0" indent="0" lvl="0">
              <a:lnSpc>
                <a:spcPts val="3499"/>
              </a:lnSpc>
              <a:spcBef>
                <a:spcPct val="0"/>
              </a:spcBef>
            </a:pPr>
          </a:p>
          <a:p>
            <a:pPr algn="l" marL="0" indent="0" lvl="0">
              <a:lnSpc>
                <a:spcPts val="3499"/>
              </a:lnSpc>
              <a:spcBef>
                <a:spcPct val="0"/>
              </a:spcBef>
            </a:pPr>
            <a:r>
              <a:rPr lang="en-US" sz="2499" strike="noStrike" u="none">
                <a:solidFill>
                  <a:srgbClr val="FFFFFF"/>
                </a:solidFill>
                <a:latin typeface="Open Sans"/>
                <a:ea typeface="Open Sans"/>
                <a:cs typeface="Open Sans"/>
                <a:sym typeface="Open Sans"/>
              </a:rPr>
              <a:t>C'est un tableau associatif qui lie chaque ID de produit à sa quantité. Cette méthode est rapide car elle évite les requêtes SQL répétées, et les données restent en mémoire pendant toute la session. </a:t>
            </a:r>
          </a:p>
          <a:p>
            <a:pPr algn="l" marL="0" indent="0" lvl="0">
              <a:lnSpc>
                <a:spcPts val="3499"/>
              </a:lnSpc>
              <a:spcBef>
                <a:spcPct val="0"/>
              </a:spcBef>
            </a:pPr>
          </a:p>
          <a:p>
            <a:pPr algn="l" marL="0" indent="0" lvl="0">
              <a:lnSpc>
                <a:spcPts val="3499"/>
              </a:lnSpc>
              <a:spcBef>
                <a:spcPct val="0"/>
              </a:spcBef>
            </a:pPr>
            <a:r>
              <a:rPr lang="en-US" sz="2499" strike="noStrike" u="none">
                <a:solidFill>
                  <a:srgbClr val="FFFFFF"/>
                </a:solidFill>
                <a:latin typeface="Open Sans"/>
                <a:ea typeface="Open Sans"/>
                <a:cs typeface="Open Sans"/>
                <a:sym typeface="Open Sans"/>
              </a:rPr>
              <a:t>Le transfert vers la base de données ne se fait qu'au moment de la validation de la commande, ce qui optimise les performances du site.</a:t>
            </a:r>
          </a:p>
        </p:txBody>
      </p:sp>
      <p:sp>
        <p:nvSpPr>
          <p:cNvPr name="TextBox 11" id="11"/>
          <p:cNvSpPr txBox="true"/>
          <p:nvPr/>
        </p:nvSpPr>
        <p:spPr>
          <a:xfrm rot="0">
            <a:off x="887847" y="7601905"/>
            <a:ext cx="7440811" cy="21113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Open Sans"/>
                <a:ea typeface="Open Sans"/>
                <a:cs typeface="Open Sans"/>
                <a:sym typeface="Open Sans"/>
              </a:rPr>
              <a:t>✅ Sessi</a:t>
            </a:r>
            <a:r>
              <a:rPr lang="en-US" sz="2000" strike="noStrike" u="none">
                <a:solidFill>
                  <a:srgbClr val="FFFFFF"/>
                </a:solidFill>
                <a:latin typeface="Open Sans"/>
                <a:ea typeface="Open Sans"/>
                <a:cs typeface="Open Sans"/>
                <a:sym typeface="Open Sans"/>
              </a:rPr>
              <a:t>o</a:t>
            </a:r>
            <a:r>
              <a:rPr lang="en-US" sz="2000" strike="noStrike" u="none">
                <a:solidFill>
                  <a:srgbClr val="FFFFFF"/>
                </a:solidFill>
                <a:latin typeface="Open Sans"/>
                <a:ea typeface="Open Sans"/>
                <a:cs typeface="Open Sans"/>
                <a:sym typeface="Open Sans"/>
              </a:rPr>
              <a:t>ns PHP = s</a:t>
            </a:r>
            <a:r>
              <a:rPr lang="en-US" sz="2000" strike="noStrike" u="none">
                <a:solidFill>
                  <a:srgbClr val="FFFFFF"/>
                </a:solidFill>
                <a:latin typeface="Open Sans"/>
                <a:ea typeface="Open Sans"/>
                <a:cs typeface="Open Sans"/>
                <a:sym typeface="Open Sans"/>
              </a:rPr>
              <a:t>t</a:t>
            </a:r>
            <a:r>
              <a:rPr lang="en-US" sz="2000" strike="noStrike" u="none">
                <a:solidFill>
                  <a:srgbClr val="FFFFFF"/>
                </a:solidFill>
                <a:latin typeface="Open Sans"/>
                <a:ea typeface="Open Sans"/>
                <a:cs typeface="Open Sans"/>
                <a:sym typeface="Open Sans"/>
              </a:rPr>
              <a:t>ockage côté s</a:t>
            </a:r>
            <a:r>
              <a:rPr lang="en-US" sz="2000" strike="noStrike" u="none">
                <a:solidFill>
                  <a:srgbClr val="FFFFFF"/>
                </a:solidFill>
                <a:latin typeface="Open Sans"/>
                <a:ea typeface="Open Sans"/>
                <a:cs typeface="Open Sans"/>
                <a:sym typeface="Open Sans"/>
              </a:rPr>
              <a:t>er</a:t>
            </a:r>
            <a:r>
              <a:rPr lang="en-US" sz="2000" strike="noStrike" u="none">
                <a:solidFill>
                  <a:srgbClr val="FFFFFF"/>
                </a:solidFill>
                <a:latin typeface="Open Sans"/>
                <a:ea typeface="Open Sans"/>
                <a:cs typeface="Open Sans"/>
                <a:sym typeface="Open Sans"/>
              </a:rPr>
              <a:t>veur</a:t>
            </a:r>
          </a:p>
          <a:p>
            <a:pPr algn="l">
              <a:lnSpc>
                <a:spcPts val="2800"/>
              </a:lnSpc>
              <a:spcBef>
                <a:spcPct val="0"/>
              </a:spcBef>
            </a:pPr>
            <a:r>
              <a:rPr lang="en-US" sz="2000" strike="noStrike" u="none">
                <a:solidFill>
                  <a:srgbClr val="FFFFFF"/>
                </a:solidFill>
                <a:latin typeface="Open Sans"/>
                <a:ea typeface="Open Sans"/>
                <a:cs typeface="Open Sans"/>
                <a:sym typeface="Open Sans"/>
              </a:rPr>
              <a:t>✅</a:t>
            </a:r>
            <a:r>
              <a:rPr lang="en-US" sz="2000" strike="noStrike" u="none">
                <a:solidFill>
                  <a:srgbClr val="FFFFFF"/>
                </a:solidFill>
                <a:latin typeface="Open Sans"/>
                <a:ea typeface="Open Sans"/>
                <a:cs typeface="Open Sans"/>
                <a:sym typeface="Open Sans"/>
              </a:rPr>
              <a:t> </a:t>
            </a:r>
            <a:r>
              <a:rPr lang="en-US" sz="2000" strike="noStrike" u="none">
                <a:solidFill>
                  <a:srgbClr val="FFFFFF"/>
                </a:solidFill>
                <a:latin typeface="Open Sans"/>
                <a:ea typeface="Open Sans"/>
                <a:cs typeface="Open Sans"/>
                <a:sym typeface="Open Sans"/>
              </a:rPr>
              <a:t>Tabl</a:t>
            </a:r>
            <a:r>
              <a:rPr lang="en-US" sz="2000" strike="noStrike" u="none">
                <a:solidFill>
                  <a:srgbClr val="FFFFFF"/>
                </a:solidFill>
                <a:latin typeface="Open Sans"/>
                <a:ea typeface="Open Sans"/>
                <a:cs typeface="Open Sans"/>
                <a:sym typeface="Open Sans"/>
              </a:rPr>
              <a:t>e</a:t>
            </a:r>
            <a:r>
              <a:rPr lang="en-US" sz="2000" strike="noStrike" u="none">
                <a:solidFill>
                  <a:srgbClr val="FFFFFF"/>
                </a:solidFill>
                <a:latin typeface="Open Sans"/>
                <a:ea typeface="Open Sans"/>
                <a:cs typeface="Open Sans"/>
                <a:sym typeface="Open Sans"/>
              </a:rPr>
              <a:t>au</a:t>
            </a:r>
            <a:r>
              <a:rPr lang="en-US" sz="2000" strike="noStrike" u="none">
                <a:solidFill>
                  <a:srgbClr val="FFFFFF"/>
                </a:solidFill>
                <a:latin typeface="Open Sans"/>
                <a:ea typeface="Open Sans"/>
                <a:cs typeface="Open Sans"/>
                <a:sym typeface="Open Sans"/>
              </a:rPr>
              <a:t> </a:t>
            </a:r>
            <a:r>
              <a:rPr lang="en-US" sz="2000" strike="noStrike" u="none">
                <a:solidFill>
                  <a:srgbClr val="FFFFFF"/>
                </a:solidFill>
                <a:latin typeface="Open Sans"/>
                <a:ea typeface="Open Sans"/>
                <a:cs typeface="Open Sans"/>
                <a:sym typeface="Open Sans"/>
              </a:rPr>
              <a:t>assoc</a:t>
            </a:r>
            <a:r>
              <a:rPr lang="en-US" sz="2000" strike="noStrike" u="none">
                <a:solidFill>
                  <a:srgbClr val="FFFFFF"/>
                </a:solidFill>
                <a:latin typeface="Open Sans"/>
                <a:ea typeface="Open Sans"/>
                <a:cs typeface="Open Sans"/>
                <a:sym typeface="Open Sans"/>
              </a:rPr>
              <a:t>i</a:t>
            </a:r>
            <a:r>
              <a:rPr lang="en-US" sz="2000" strike="noStrike" u="none">
                <a:solidFill>
                  <a:srgbClr val="FFFFFF"/>
                </a:solidFill>
                <a:latin typeface="Open Sans"/>
                <a:ea typeface="Open Sans"/>
                <a:cs typeface="Open Sans"/>
                <a:sym typeface="Open Sans"/>
              </a:rPr>
              <a:t>atif = structure ID → qua</a:t>
            </a:r>
            <a:r>
              <a:rPr lang="en-US" sz="2000" strike="noStrike" u="none">
                <a:solidFill>
                  <a:srgbClr val="FFFFFF"/>
                </a:solidFill>
                <a:latin typeface="Open Sans"/>
                <a:ea typeface="Open Sans"/>
                <a:cs typeface="Open Sans"/>
                <a:sym typeface="Open Sans"/>
              </a:rPr>
              <a:t>n</a:t>
            </a:r>
            <a:r>
              <a:rPr lang="en-US" sz="2000" strike="noStrike" u="none">
                <a:solidFill>
                  <a:srgbClr val="FFFFFF"/>
                </a:solidFill>
                <a:latin typeface="Open Sans"/>
                <a:ea typeface="Open Sans"/>
                <a:cs typeface="Open Sans"/>
                <a:sym typeface="Open Sans"/>
              </a:rPr>
              <a:t>tité</a:t>
            </a:r>
          </a:p>
          <a:p>
            <a:pPr algn="l">
              <a:lnSpc>
                <a:spcPts val="2800"/>
              </a:lnSpc>
              <a:spcBef>
                <a:spcPct val="0"/>
              </a:spcBef>
            </a:pPr>
            <a:r>
              <a:rPr lang="en-US" sz="2000" strike="noStrike" u="none">
                <a:solidFill>
                  <a:srgbClr val="FFFFFF"/>
                </a:solidFill>
                <a:latin typeface="Open Sans"/>
                <a:ea typeface="Open Sans"/>
                <a:cs typeface="Open Sans"/>
                <a:sym typeface="Open Sans"/>
              </a:rPr>
              <a:t>✅ P</a:t>
            </a:r>
            <a:r>
              <a:rPr lang="en-US" sz="2000" strike="noStrike" u="none">
                <a:solidFill>
                  <a:srgbClr val="FFFFFF"/>
                </a:solidFill>
                <a:latin typeface="Open Sans"/>
                <a:ea typeface="Open Sans"/>
                <a:cs typeface="Open Sans"/>
                <a:sym typeface="Open Sans"/>
              </a:rPr>
              <a:t>e</a:t>
            </a:r>
            <a:r>
              <a:rPr lang="en-US" sz="2000" strike="noStrike" u="none">
                <a:solidFill>
                  <a:srgbClr val="FFFFFF"/>
                </a:solidFill>
                <a:latin typeface="Open Sans"/>
                <a:ea typeface="Open Sans"/>
                <a:cs typeface="Open Sans"/>
                <a:sym typeface="Open Sans"/>
              </a:rPr>
              <a:t>r</a:t>
            </a:r>
            <a:r>
              <a:rPr lang="en-US" sz="2000" strike="noStrike" u="none">
                <a:solidFill>
                  <a:srgbClr val="FFFFFF"/>
                </a:solidFill>
                <a:latin typeface="Open Sans"/>
                <a:ea typeface="Open Sans"/>
                <a:cs typeface="Open Sans"/>
                <a:sym typeface="Open Sans"/>
              </a:rPr>
              <a:t>s</a:t>
            </a:r>
            <a:r>
              <a:rPr lang="en-US" sz="2000" strike="noStrike" u="none">
                <a:solidFill>
                  <a:srgbClr val="FFFFFF"/>
                </a:solidFill>
                <a:latin typeface="Open Sans"/>
                <a:ea typeface="Open Sans"/>
                <a:cs typeface="Open Sans"/>
                <a:sym typeface="Open Sans"/>
              </a:rPr>
              <a:t>istant</a:t>
            </a:r>
            <a:r>
              <a:rPr lang="en-US" sz="2000" strike="noStrike" u="none">
                <a:solidFill>
                  <a:srgbClr val="FFFFFF"/>
                </a:solidFill>
                <a:latin typeface="Open Sans"/>
                <a:ea typeface="Open Sans"/>
                <a:cs typeface="Open Sans"/>
                <a:sym typeface="Open Sans"/>
              </a:rPr>
              <a:t> </a:t>
            </a:r>
            <a:r>
              <a:rPr lang="en-US" sz="2000" strike="noStrike" u="none">
                <a:solidFill>
                  <a:srgbClr val="FFFFFF"/>
                </a:solidFill>
                <a:latin typeface="Open Sans"/>
                <a:ea typeface="Open Sans"/>
                <a:cs typeface="Open Sans"/>
                <a:sym typeface="Open Sans"/>
              </a:rPr>
              <a:t>pen</a:t>
            </a:r>
            <a:r>
              <a:rPr lang="en-US" sz="2000" strike="noStrike" u="none">
                <a:solidFill>
                  <a:srgbClr val="FFFFFF"/>
                </a:solidFill>
                <a:latin typeface="Open Sans"/>
                <a:ea typeface="Open Sans"/>
                <a:cs typeface="Open Sans"/>
                <a:sym typeface="Open Sans"/>
              </a:rPr>
              <a:t>dan</a:t>
            </a:r>
            <a:r>
              <a:rPr lang="en-US" sz="2000" strike="noStrike" u="none">
                <a:solidFill>
                  <a:srgbClr val="FFFFFF"/>
                </a:solidFill>
                <a:latin typeface="Open Sans"/>
                <a:ea typeface="Open Sans"/>
                <a:cs typeface="Open Sans"/>
                <a:sym typeface="Open Sans"/>
              </a:rPr>
              <a:t>t</a:t>
            </a:r>
            <a:r>
              <a:rPr lang="en-US" sz="2000" strike="noStrike" u="none">
                <a:solidFill>
                  <a:srgbClr val="FFFFFF"/>
                </a:solidFill>
                <a:latin typeface="Open Sans"/>
                <a:ea typeface="Open Sans"/>
                <a:cs typeface="Open Sans"/>
                <a:sym typeface="Open Sans"/>
              </a:rPr>
              <a:t> l</a:t>
            </a:r>
            <a:r>
              <a:rPr lang="en-US" sz="2000" strike="noStrike" u="none">
                <a:solidFill>
                  <a:srgbClr val="FFFFFF"/>
                </a:solidFill>
                <a:latin typeface="Open Sans"/>
                <a:ea typeface="Open Sans"/>
                <a:cs typeface="Open Sans"/>
                <a:sym typeface="Open Sans"/>
              </a:rPr>
              <a:t>a s</a:t>
            </a:r>
            <a:r>
              <a:rPr lang="en-US" sz="2000" strike="noStrike" u="none">
                <a:solidFill>
                  <a:srgbClr val="FFFFFF"/>
                </a:solidFill>
                <a:latin typeface="Open Sans"/>
                <a:ea typeface="Open Sans"/>
                <a:cs typeface="Open Sans"/>
                <a:sym typeface="Open Sans"/>
              </a:rPr>
              <a:t>e</a:t>
            </a:r>
            <a:r>
              <a:rPr lang="en-US" sz="2000" strike="noStrike" u="none">
                <a:solidFill>
                  <a:srgbClr val="FFFFFF"/>
                </a:solidFill>
                <a:latin typeface="Open Sans"/>
                <a:ea typeface="Open Sans"/>
                <a:cs typeface="Open Sans"/>
                <a:sym typeface="Open Sans"/>
              </a:rPr>
              <a:t>ssion</a:t>
            </a:r>
          </a:p>
          <a:p>
            <a:pPr algn="l">
              <a:lnSpc>
                <a:spcPts val="2800"/>
              </a:lnSpc>
              <a:spcBef>
                <a:spcPct val="0"/>
              </a:spcBef>
            </a:pPr>
            <a:r>
              <a:rPr lang="en-US" sz="2000" strike="noStrike" u="none">
                <a:solidFill>
                  <a:srgbClr val="FFFFFF"/>
                </a:solidFill>
                <a:latin typeface="Open Sans"/>
                <a:ea typeface="Open Sans"/>
                <a:cs typeface="Open Sans"/>
                <a:sym typeface="Open Sans"/>
              </a:rPr>
              <a:t>✅</a:t>
            </a:r>
            <a:r>
              <a:rPr lang="en-US" sz="2000" strike="noStrike" u="none">
                <a:solidFill>
                  <a:srgbClr val="FFFFFF"/>
                </a:solidFill>
                <a:latin typeface="Open Sans"/>
                <a:ea typeface="Open Sans"/>
                <a:cs typeface="Open Sans"/>
                <a:sym typeface="Open Sans"/>
              </a:rPr>
              <a:t> </a:t>
            </a:r>
            <a:r>
              <a:rPr lang="en-US" sz="2000" strike="noStrike" u="none">
                <a:solidFill>
                  <a:srgbClr val="FFFFFF"/>
                </a:solidFill>
                <a:latin typeface="Open Sans"/>
                <a:ea typeface="Open Sans"/>
                <a:cs typeface="Open Sans"/>
                <a:sym typeface="Open Sans"/>
              </a:rPr>
              <a:t>Perf</a:t>
            </a:r>
            <a:r>
              <a:rPr lang="en-US" sz="2000" strike="noStrike" u="none">
                <a:solidFill>
                  <a:srgbClr val="FFFFFF"/>
                </a:solidFill>
                <a:latin typeface="Open Sans"/>
                <a:ea typeface="Open Sans"/>
                <a:cs typeface="Open Sans"/>
                <a:sym typeface="Open Sans"/>
              </a:rPr>
              <a:t>or</a:t>
            </a:r>
            <a:r>
              <a:rPr lang="en-US" sz="2000" strike="noStrike" u="none">
                <a:solidFill>
                  <a:srgbClr val="FFFFFF"/>
                </a:solidFill>
                <a:latin typeface="Open Sans"/>
                <a:ea typeface="Open Sans"/>
                <a:cs typeface="Open Sans"/>
                <a:sym typeface="Open Sans"/>
              </a:rPr>
              <a:t>mances o</a:t>
            </a:r>
            <a:r>
              <a:rPr lang="en-US" sz="2000" strike="noStrike" u="none">
                <a:solidFill>
                  <a:srgbClr val="FFFFFF"/>
                </a:solidFill>
                <a:latin typeface="Open Sans"/>
                <a:ea typeface="Open Sans"/>
                <a:cs typeface="Open Sans"/>
                <a:sym typeface="Open Sans"/>
              </a:rPr>
              <a:t>p</a:t>
            </a:r>
            <a:r>
              <a:rPr lang="en-US" sz="2000" strike="noStrike" u="none">
                <a:solidFill>
                  <a:srgbClr val="FFFFFF"/>
                </a:solidFill>
                <a:latin typeface="Open Sans"/>
                <a:ea typeface="Open Sans"/>
                <a:cs typeface="Open Sans"/>
                <a:sym typeface="Open Sans"/>
              </a:rPr>
              <a:t>timisées (pa</a:t>
            </a:r>
            <a:r>
              <a:rPr lang="en-US" sz="2000" strike="noStrike" u="none">
                <a:solidFill>
                  <a:srgbClr val="FFFFFF"/>
                </a:solidFill>
                <a:latin typeface="Open Sans"/>
                <a:ea typeface="Open Sans"/>
                <a:cs typeface="Open Sans"/>
                <a:sym typeface="Open Sans"/>
              </a:rPr>
              <a:t>s d</a:t>
            </a:r>
            <a:r>
              <a:rPr lang="en-US" sz="2000" strike="noStrike" u="none">
                <a:solidFill>
                  <a:srgbClr val="FFFFFF"/>
                </a:solidFill>
                <a:latin typeface="Open Sans"/>
                <a:ea typeface="Open Sans"/>
                <a:cs typeface="Open Sans"/>
                <a:sym typeface="Open Sans"/>
              </a:rPr>
              <a:t>e req</a:t>
            </a:r>
            <a:r>
              <a:rPr lang="en-US" sz="2000" strike="noStrike" u="none">
                <a:solidFill>
                  <a:srgbClr val="FFFFFF"/>
                </a:solidFill>
                <a:latin typeface="Open Sans"/>
                <a:ea typeface="Open Sans"/>
                <a:cs typeface="Open Sans"/>
                <a:sym typeface="Open Sans"/>
              </a:rPr>
              <a:t>u</a:t>
            </a:r>
            <a:r>
              <a:rPr lang="en-US" sz="2000" strike="noStrike" u="none">
                <a:solidFill>
                  <a:srgbClr val="FFFFFF"/>
                </a:solidFill>
                <a:latin typeface="Open Sans"/>
                <a:ea typeface="Open Sans"/>
                <a:cs typeface="Open Sans"/>
                <a:sym typeface="Open Sans"/>
              </a:rPr>
              <a:t>êtes</a:t>
            </a:r>
            <a:r>
              <a:rPr lang="en-US" sz="2000" strike="noStrike" u="none">
                <a:solidFill>
                  <a:srgbClr val="FFFFFF"/>
                </a:solidFill>
                <a:latin typeface="Open Sans"/>
                <a:ea typeface="Open Sans"/>
                <a:cs typeface="Open Sans"/>
                <a:sym typeface="Open Sans"/>
              </a:rPr>
              <a:t> </a:t>
            </a:r>
            <a:r>
              <a:rPr lang="en-US" sz="2000" strike="noStrike" u="none">
                <a:solidFill>
                  <a:srgbClr val="FFFFFF"/>
                </a:solidFill>
                <a:latin typeface="Open Sans"/>
                <a:ea typeface="Open Sans"/>
                <a:cs typeface="Open Sans"/>
                <a:sym typeface="Open Sans"/>
              </a:rPr>
              <a:t>SQL constan</a:t>
            </a:r>
            <a:r>
              <a:rPr lang="en-US" sz="2000" strike="noStrike" u="none">
                <a:solidFill>
                  <a:srgbClr val="FFFFFF"/>
                </a:solidFill>
                <a:latin typeface="Open Sans"/>
                <a:ea typeface="Open Sans"/>
                <a:cs typeface="Open Sans"/>
                <a:sym typeface="Open Sans"/>
              </a:rPr>
              <a:t>te</a:t>
            </a:r>
            <a:r>
              <a:rPr lang="en-US" sz="2000" strike="noStrike" u="none">
                <a:solidFill>
                  <a:srgbClr val="FFFFFF"/>
                </a:solidFill>
                <a:latin typeface="Open Sans"/>
                <a:ea typeface="Open Sans"/>
                <a:cs typeface="Open Sans"/>
                <a:sym typeface="Open Sans"/>
              </a:rPr>
              <a:t>s)</a:t>
            </a:r>
          </a:p>
          <a:p>
            <a:pPr algn="l">
              <a:lnSpc>
                <a:spcPts val="2800"/>
              </a:lnSpc>
              <a:spcBef>
                <a:spcPct val="0"/>
              </a:spcBef>
            </a:pPr>
            <a:r>
              <a:rPr lang="en-US" sz="2000" strike="noStrike" u="none">
                <a:solidFill>
                  <a:srgbClr val="FFFFFF"/>
                </a:solidFill>
                <a:latin typeface="Open Sans"/>
                <a:ea typeface="Open Sans"/>
                <a:cs typeface="Open Sans"/>
                <a:sym typeface="Open Sans"/>
              </a:rPr>
              <a:t>✅ Transfer</a:t>
            </a:r>
            <a:r>
              <a:rPr lang="en-US" sz="2000" strike="noStrike" u="none">
                <a:solidFill>
                  <a:srgbClr val="FFFFFF"/>
                </a:solidFill>
                <a:latin typeface="Open Sans"/>
                <a:ea typeface="Open Sans"/>
                <a:cs typeface="Open Sans"/>
                <a:sym typeface="Open Sans"/>
              </a:rPr>
              <a:t>t</a:t>
            </a:r>
            <a:r>
              <a:rPr lang="en-US" sz="2000" strike="noStrike" u="none">
                <a:solidFill>
                  <a:srgbClr val="FFFFFF"/>
                </a:solidFill>
                <a:latin typeface="Open Sans"/>
                <a:ea typeface="Open Sans"/>
                <a:cs typeface="Open Sans"/>
                <a:sym typeface="Open Sans"/>
              </a:rPr>
              <a:t> BDD uniqu</a:t>
            </a:r>
            <a:r>
              <a:rPr lang="en-US" sz="2000" strike="noStrike" u="none">
                <a:solidFill>
                  <a:srgbClr val="FFFFFF"/>
                </a:solidFill>
                <a:latin typeface="Open Sans"/>
                <a:ea typeface="Open Sans"/>
                <a:cs typeface="Open Sans"/>
                <a:sym typeface="Open Sans"/>
              </a:rPr>
              <a:t>e</a:t>
            </a:r>
            <a:r>
              <a:rPr lang="en-US" sz="2000" strike="noStrike" u="none">
                <a:solidFill>
                  <a:srgbClr val="FFFFFF"/>
                </a:solidFill>
                <a:latin typeface="Open Sans"/>
                <a:ea typeface="Open Sans"/>
                <a:cs typeface="Open Sans"/>
                <a:sym typeface="Open Sans"/>
              </a:rPr>
              <a:t>ment à la validation</a:t>
            </a:r>
          </a:p>
          <a:p>
            <a:pPr algn="l" marL="0" indent="0" lvl="0">
              <a:lnSpc>
                <a:spcPts val="2800"/>
              </a:lnSpc>
              <a:spcBef>
                <a:spcPct val="0"/>
              </a:spcBef>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50699"/>
            <a:ext cx="18442975" cy="6236301"/>
            <a:chOff x="0" y="0"/>
            <a:chExt cx="4857409" cy="1642483"/>
          </a:xfrm>
        </p:grpSpPr>
        <p:sp>
          <p:nvSpPr>
            <p:cNvPr name="Freeform 3" id="3"/>
            <p:cNvSpPr/>
            <p:nvPr/>
          </p:nvSpPr>
          <p:spPr>
            <a:xfrm flipH="false" flipV="false" rot="0">
              <a:off x="0" y="0"/>
              <a:ext cx="4857409" cy="1642483"/>
            </a:xfrm>
            <a:custGeom>
              <a:avLst/>
              <a:gdLst/>
              <a:ahLst/>
              <a:cxnLst/>
              <a:rect r="r" b="b" t="t" l="l"/>
              <a:pathLst>
                <a:path h="1642483" w="4857409">
                  <a:moveTo>
                    <a:pt x="0" y="0"/>
                  </a:moveTo>
                  <a:lnTo>
                    <a:pt x="4857409" y="0"/>
                  </a:lnTo>
                  <a:lnTo>
                    <a:pt x="4857409" y="1642483"/>
                  </a:lnTo>
                  <a:lnTo>
                    <a:pt x="0" y="1642483"/>
                  </a:lnTo>
                  <a:close/>
                </a:path>
              </a:pathLst>
            </a:custGeom>
            <a:solidFill>
              <a:srgbClr val="000000"/>
            </a:solidFill>
          </p:spPr>
        </p:sp>
        <p:sp>
          <p:nvSpPr>
            <p:cNvPr name="TextBox 4" id="4"/>
            <p:cNvSpPr txBox="true"/>
            <p:nvPr/>
          </p:nvSpPr>
          <p:spPr>
            <a:xfrm>
              <a:off x="0" y="-38100"/>
              <a:ext cx="4857409" cy="16805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9661366">
            <a:off x="11701610" y="7955858"/>
            <a:ext cx="11115380" cy="4662285"/>
          </a:xfrm>
          <a:custGeom>
            <a:avLst/>
            <a:gdLst/>
            <a:ahLst/>
            <a:cxnLst/>
            <a:rect r="r" b="b" t="t" l="l"/>
            <a:pathLst>
              <a:path h="4662285" w="11115380">
                <a:moveTo>
                  <a:pt x="0" y="0"/>
                </a:moveTo>
                <a:lnTo>
                  <a:pt x="11115380" y="0"/>
                </a:lnTo>
                <a:lnTo>
                  <a:pt x="11115380" y="4662284"/>
                </a:lnTo>
                <a:lnTo>
                  <a:pt x="0" y="4662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700" y="2565356"/>
            <a:ext cx="748505"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8117726" y="6718709"/>
            <a:ext cx="2052548" cy="1209137"/>
          </a:xfrm>
          <a:custGeom>
            <a:avLst/>
            <a:gdLst/>
            <a:ahLst/>
            <a:cxnLst/>
            <a:rect r="r" b="b" t="t" l="l"/>
            <a:pathLst>
              <a:path h="1209137" w="2052548">
                <a:moveTo>
                  <a:pt x="0" y="0"/>
                </a:moveTo>
                <a:lnTo>
                  <a:pt x="2052548" y="0"/>
                </a:lnTo>
                <a:lnTo>
                  <a:pt x="2052548" y="1209137"/>
                </a:lnTo>
                <a:lnTo>
                  <a:pt x="0" y="1209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8700" y="1028700"/>
            <a:ext cx="10730296" cy="1408495"/>
            <a:chOff x="0" y="0"/>
            <a:chExt cx="14307062" cy="1877993"/>
          </a:xfrm>
        </p:grpSpPr>
        <p:sp>
          <p:nvSpPr>
            <p:cNvPr name="TextBox 9" id="9"/>
            <p:cNvSpPr txBox="true"/>
            <p:nvPr/>
          </p:nvSpPr>
          <p:spPr>
            <a:xfrm rot="0">
              <a:off x="0" y="871518"/>
              <a:ext cx="14307062"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PROCESSUS DE COMMANDE</a:t>
              </a:r>
            </a:p>
          </p:txBody>
        </p:sp>
        <p:sp>
          <p:nvSpPr>
            <p:cNvPr name="TextBox 10" id="10"/>
            <p:cNvSpPr txBox="true"/>
            <p:nvPr/>
          </p:nvSpPr>
          <p:spPr>
            <a:xfrm rot="0">
              <a:off x="0" y="-19050"/>
              <a:ext cx="8542062"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TUNEL D’ACHAT COMPLET</a:t>
              </a:r>
            </a:p>
          </p:txBody>
        </p:sp>
      </p:grpSp>
      <p:sp>
        <p:nvSpPr>
          <p:cNvPr name="TextBox 11" id="11"/>
          <p:cNvSpPr txBox="true"/>
          <p:nvPr/>
        </p:nvSpPr>
        <p:spPr>
          <a:xfrm rot="0">
            <a:off x="261539" y="4248467"/>
            <a:ext cx="3031331" cy="1525270"/>
          </a:xfrm>
          <a:prstGeom prst="rect">
            <a:avLst/>
          </a:prstGeom>
        </p:spPr>
        <p:txBody>
          <a:bodyPr anchor="t" rtlCol="false" tIns="0" lIns="0" bIns="0" rIns="0">
            <a:spAutoFit/>
          </a:bodyPr>
          <a:lstStyle/>
          <a:p>
            <a:pPr algn="ctr">
              <a:lnSpc>
                <a:spcPts val="3359"/>
              </a:lnSpc>
            </a:pPr>
            <a:r>
              <a:rPr lang="en-US" sz="2399">
                <a:solidFill>
                  <a:srgbClr val="FFFFFF"/>
                </a:solidFill>
                <a:latin typeface="Open Sans"/>
                <a:ea typeface="Open Sans"/>
                <a:cs typeface="Open Sans"/>
                <a:sym typeface="Open Sans"/>
              </a:rPr>
              <a:t>1️⃣ P</a:t>
            </a:r>
            <a:r>
              <a:rPr lang="en-US" sz="2399">
                <a:solidFill>
                  <a:srgbClr val="FFFFFF"/>
                </a:solidFill>
                <a:latin typeface="Open Sans"/>
                <a:ea typeface="Open Sans"/>
                <a:cs typeface="Open Sans"/>
                <a:sym typeface="Open Sans"/>
              </a:rPr>
              <a:t>ANIER  </a:t>
            </a:r>
          </a:p>
          <a:p>
            <a:pPr algn="ctr">
              <a:lnSpc>
                <a:spcPts val="3359"/>
              </a:lnSpc>
            </a:pPr>
          </a:p>
          <a:p>
            <a:pPr algn="l">
              <a:lnSpc>
                <a:spcPts val="2800"/>
              </a:lnSpc>
            </a:pPr>
            <a:r>
              <a:rPr lang="en-US" sz="2000">
                <a:solidFill>
                  <a:srgbClr val="FFFFFF"/>
                </a:solidFill>
                <a:latin typeface="Open Sans"/>
                <a:ea typeface="Open Sans"/>
                <a:cs typeface="Open Sans"/>
                <a:sym typeface="Open Sans"/>
              </a:rPr>
              <a:t>→ Validation des articles  </a:t>
            </a:r>
          </a:p>
          <a:p>
            <a:pPr algn="l">
              <a:lnSpc>
                <a:spcPts val="2800"/>
              </a:lnSpc>
            </a:pPr>
            <a:r>
              <a:rPr lang="en-US" sz="2000">
                <a:solidFill>
                  <a:srgbClr val="FFFFFF"/>
                </a:solidFill>
                <a:latin typeface="Open Sans"/>
                <a:ea typeface="Open Sans"/>
                <a:cs typeface="Open Sans"/>
                <a:sym typeface="Open Sans"/>
              </a:rPr>
              <a:t>→ Calcul du total</a:t>
            </a:r>
          </a:p>
        </p:txBody>
      </p:sp>
      <p:sp>
        <p:nvSpPr>
          <p:cNvPr name="TextBox 12" id="12"/>
          <p:cNvSpPr txBox="true"/>
          <p:nvPr/>
        </p:nvSpPr>
        <p:spPr>
          <a:xfrm rot="0">
            <a:off x="3292870" y="7130749"/>
            <a:ext cx="4131022" cy="1877695"/>
          </a:xfrm>
          <a:prstGeom prst="rect">
            <a:avLst/>
          </a:prstGeom>
        </p:spPr>
        <p:txBody>
          <a:bodyPr anchor="t" rtlCol="false" tIns="0" lIns="0" bIns="0" rIns="0">
            <a:spAutoFit/>
          </a:bodyPr>
          <a:lstStyle/>
          <a:p>
            <a:pPr algn="ctr">
              <a:lnSpc>
                <a:spcPts val="3359"/>
              </a:lnSpc>
            </a:pPr>
            <a:r>
              <a:rPr lang="en-US" sz="2399">
                <a:solidFill>
                  <a:srgbClr val="FFFFFF"/>
                </a:solidFill>
                <a:latin typeface="Open Sans"/>
                <a:ea typeface="Open Sans"/>
                <a:cs typeface="Open Sans"/>
                <a:sym typeface="Open Sans"/>
              </a:rPr>
              <a:t>2️⃣ P</a:t>
            </a:r>
            <a:r>
              <a:rPr lang="en-US" sz="2399">
                <a:solidFill>
                  <a:srgbClr val="FFFFFF"/>
                </a:solidFill>
                <a:latin typeface="Open Sans"/>
                <a:ea typeface="Open Sans"/>
                <a:cs typeface="Open Sans"/>
                <a:sym typeface="Open Sans"/>
              </a:rPr>
              <a:t>AIEMENT (payment.php)</a:t>
            </a:r>
          </a:p>
          <a:p>
            <a:pPr algn="ctr">
              <a:lnSpc>
                <a:spcPts val="3359"/>
              </a:lnSpc>
            </a:pPr>
            <a:r>
              <a:rPr lang="en-US" sz="2399">
                <a:solidFill>
                  <a:srgbClr val="FFFFFF"/>
                </a:solidFill>
                <a:latin typeface="Open Sans"/>
                <a:ea typeface="Open Sans"/>
                <a:cs typeface="Open Sans"/>
                <a:sym typeface="Open Sans"/>
              </a:rPr>
              <a:t>  </a:t>
            </a:r>
          </a:p>
          <a:p>
            <a:pPr algn="l">
              <a:lnSpc>
                <a:spcPts val="2800"/>
              </a:lnSpc>
            </a:pPr>
            <a:r>
              <a:rPr lang="en-US" sz="2000">
                <a:solidFill>
                  <a:srgbClr val="FFFFFF"/>
                </a:solidFill>
                <a:latin typeface="Open Sans"/>
                <a:ea typeface="Open Sans"/>
                <a:cs typeface="Open Sans"/>
                <a:sym typeface="Open Sans"/>
              </a:rPr>
              <a:t>→ Informations personnelles  </a:t>
            </a:r>
          </a:p>
          <a:p>
            <a:pPr algn="l">
              <a:lnSpc>
                <a:spcPts val="2800"/>
              </a:lnSpc>
            </a:pPr>
            <a:r>
              <a:rPr lang="en-US" sz="2000">
                <a:solidFill>
                  <a:srgbClr val="FFFFFF"/>
                </a:solidFill>
                <a:latin typeface="Open Sans"/>
                <a:ea typeface="Open Sans"/>
                <a:cs typeface="Open Sans"/>
                <a:sym typeface="Open Sans"/>
              </a:rPr>
              <a:t>→ Adresse de livraison  </a:t>
            </a:r>
          </a:p>
          <a:p>
            <a:pPr algn="l">
              <a:lnSpc>
                <a:spcPts val="2800"/>
              </a:lnSpc>
            </a:pPr>
            <a:r>
              <a:rPr lang="en-US" sz="2000">
                <a:solidFill>
                  <a:srgbClr val="FFFFFF"/>
                </a:solidFill>
                <a:latin typeface="Open Sans"/>
                <a:ea typeface="Open Sans"/>
                <a:cs typeface="Open Sans"/>
                <a:sym typeface="Open Sans"/>
              </a:rPr>
              <a:t>→ Coordonnées bancaires</a:t>
            </a:r>
          </a:p>
        </p:txBody>
      </p:sp>
      <p:sp>
        <p:nvSpPr>
          <p:cNvPr name="TextBox 13" id="13"/>
          <p:cNvSpPr txBox="true"/>
          <p:nvPr/>
        </p:nvSpPr>
        <p:spPr>
          <a:xfrm rot="0">
            <a:off x="7358463" y="4248467"/>
            <a:ext cx="5711428" cy="1877695"/>
          </a:xfrm>
          <a:prstGeom prst="rect">
            <a:avLst/>
          </a:prstGeom>
        </p:spPr>
        <p:txBody>
          <a:bodyPr anchor="t" rtlCol="false" tIns="0" lIns="0" bIns="0" rIns="0">
            <a:spAutoFit/>
          </a:bodyPr>
          <a:lstStyle/>
          <a:p>
            <a:pPr algn="ctr" marL="0" indent="0" lvl="0">
              <a:lnSpc>
                <a:spcPts val="3359"/>
              </a:lnSpc>
              <a:spcBef>
                <a:spcPct val="0"/>
              </a:spcBef>
            </a:pPr>
            <a:r>
              <a:rPr lang="en-US" sz="2399" strike="noStrike" u="none">
                <a:solidFill>
                  <a:srgbClr val="FFFFFF"/>
                </a:solidFill>
                <a:latin typeface="Open Sans"/>
                <a:ea typeface="Open Sans"/>
                <a:cs typeface="Open Sans"/>
                <a:sym typeface="Open Sans"/>
              </a:rPr>
              <a:t>3️⃣ TRAITEMENT (process_payment.php)</a:t>
            </a:r>
          </a:p>
          <a:p>
            <a:pPr algn="ctr" marL="0" indent="0" lvl="0">
              <a:lnSpc>
                <a:spcPts val="3359"/>
              </a:lnSpc>
              <a:spcBef>
                <a:spcPct val="0"/>
              </a:spcBef>
            </a:pPr>
            <a:r>
              <a:rPr lang="en-US" sz="2399" strike="noStrike" u="none">
                <a:solidFill>
                  <a:srgbClr val="FFFFFF"/>
                </a:solidFill>
                <a:latin typeface="Open Sans"/>
                <a:ea typeface="Open Sans"/>
                <a:cs typeface="Open Sans"/>
                <a:sym typeface="Open Sans"/>
              </a:rPr>
              <a:t>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Transaction SQL sécurisée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Mise à jour du stock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Enregistrement dans BDD</a:t>
            </a:r>
          </a:p>
        </p:txBody>
      </p:sp>
      <p:sp>
        <p:nvSpPr>
          <p:cNvPr name="TextBox 14" id="14"/>
          <p:cNvSpPr txBox="true"/>
          <p:nvPr/>
        </p:nvSpPr>
        <p:spPr>
          <a:xfrm rot="0">
            <a:off x="11425656" y="6969949"/>
            <a:ext cx="6433542" cy="1877695"/>
          </a:xfrm>
          <a:prstGeom prst="rect">
            <a:avLst/>
          </a:prstGeom>
        </p:spPr>
        <p:txBody>
          <a:bodyPr anchor="t" rtlCol="false" tIns="0" lIns="0" bIns="0" rIns="0">
            <a:spAutoFit/>
          </a:bodyPr>
          <a:lstStyle/>
          <a:p>
            <a:pPr algn="ctr" marL="0" indent="0" lvl="0">
              <a:lnSpc>
                <a:spcPts val="3359"/>
              </a:lnSpc>
              <a:spcBef>
                <a:spcPct val="0"/>
              </a:spcBef>
            </a:pPr>
            <a:r>
              <a:rPr lang="en-US" sz="2399" strike="noStrike" u="none">
                <a:solidFill>
                  <a:srgbClr val="FFFFFF"/>
                </a:solidFill>
                <a:latin typeface="Open Sans"/>
                <a:ea typeface="Open Sans"/>
                <a:cs typeface="Open Sans"/>
                <a:sym typeface="Open Sans"/>
              </a:rPr>
              <a:t>4️⃣ CONFIRMATION (order_confirmation.php)</a:t>
            </a:r>
          </a:p>
          <a:p>
            <a:pPr algn="ctr" marL="0" indent="0" lvl="0">
              <a:lnSpc>
                <a:spcPts val="3359"/>
              </a:lnSpc>
              <a:spcBef>
                <a:spcPct val="0"/>
              </a:spcBef>
            </a:pPr>
            <a:r>
              <a:rPr lang="en-US" sz="2399" strike="noStrike" u="none">
                <a:solidFill>
                  <a:srgbClr val="FFFFFF"/>
                </a:solidFill>
                <a:latin typeface="Open Sans"/>
                <a:ea typeface="Open Sans"/>
                <a:cs typeface="Open Sans"/>
                <a:sym typeface="Open Sans"/>
              </a:rPr>
              <a:t>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Récapitulatif complet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Numéro de commande  </a:t>
            </a:r>
          </a:p>
          <a:p>
            <a:pPr algn="ctr" marL="0" indent="0" lvl="0">
              <a:lnSpc>
                <a:spcPts val="2800"/>
              </a:lnSpc>
              <a:spcBef>
                <a:spcPct val="0"/>
              </a:spcBef>
            </a:pPr>
            <a:r>
              <a:rPr lang="en-US" sz="2000" strike="noStrike" u="none">
                <a:solidFill>
                  <a:srgbClr val="FFFFFF"/>
                </a:solidFill>
                <a:latin typeface="Open Sans"/>
                <a:ea typeface="Open Sans"/>
                <a:cs typeface="Open Sans"/>
                <a:sym typeface="Open Sans"/>
              </a:rPr>
              <a:t>→ Estimation de livraison</a:t>
            </a:r>
          </a:p>
        </p:txBody>
      </p:sp>
      <p:sp>
        <p:nvSpPr>
          <p:cNvPr name="Freeform 15" id="15"/>
          <p:cNvSpPr/>
          <p:nvPr/>
        </p:nvSpPr>
        <p:spPr>
          <a:xfrm flipH="false" flipV="true" rot="0">
            <a:off x="13344279" y="5169169"/>
            <a:ext cx="2052548" cy="1209137"/>
          </a:xfrm>
          <a:custGeom>
            <a:avLst/>
            <a:gdLst/>
            <a:ahLst/>
            <a:cxnLst/>
            <a:rect r="r" b="b" t="t" l="l"/>
            <a:pathLst>
              <a:path h="1209137" w="2052548">
                <a:moveTo>
                  <a:pt x="0" y="1209137"/>
                </a:moveTo>
                <a:lnTo>
                  <a:pt x="2052548" y="1209137"/>
                </a:lnTo>
                <a:lnTo>
                  <a:pt x="2052548" y="0"/>
                </a:lnTo>
                <a:lnTo>
                  <a:pt x="0" y="0"/>
                </a:lnTo>
                <a:lnTo>
                  <a:pt x="0" y="12091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4278597">
            <a:off x="1123983" y="6564281"/>
            <a:ext cx="2052548" cy="1209137"/>
          </a:xfrm>
          <a:custGeom>
            <a:avLst/>
            <a:gdLst/>
            <a:ahLst/>
            <a:cxnLst/>
            <a:rect r="r" b="b" t="t" l="l"/>
            <a:pathLst>
              <a:path h="1209137" w="2052548">
                <a:moveTo>
                  <a:pt x="0" y="0"/>
                </a:moveTo>
                <a:lnTo>
                  <a:pt x="2052547" y="0"/>
                </a:lnTo>
                <a:lnTo>
                  <a:pt x="2052547" y="1209137"/>
                </a:lnTo>
                <a:lnTo>
                  <a:pt x="0" y="1209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565356"/>
            <a:ext cx="748505"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80449" y="0"/>
            <a:ext cx="13647761" cy="10287000"/>
          </a:xfrm>
          <a:custGeom>
            <a:avLst/>
            <a:gdLst/>
            <a:ahLst/>
            <a:cxnLst/>
            <a:rect r="r" b="b" t="t" l="l"/>
            <a:pathLst>
              <a:path h="10287000" w="13647761">
                <a:moveTo>
                  <a:pt x="0" y="0"/>
                </a:moveTo>
                <a:lnTo>
                  <a:pt x="13647761" y="0"/>
                </a:lnTo>
                <a:lnTo>
                  <a:pt x="13647761" y="10287000"/>
                </a:lnTo>
                <a:lnTo>
                  <a:pt x="0" y="10287000"/>
                </a:lnTo>
                <a:lnTo>
                  <a:pt x="0" y="0"/>
                </a:lnTo>
                <a:close/>
              </a:path>
            </a:pathLst>
          </a:custGeom>
          <a:blipFill>
            <a:blip r:embed="rId4"/>
            <a:stretch>
              <a:fillRect l="0" t="0" r="0" b="0"/>
            </a:stretch>
          </a:blipFill>
        </p:spPr>
      </p:sp>
      <p:grpSp>
        <p:nvGrpSpPr>
          <p:cNvPr name="Group 5" id="5"/>
          <p:cNvGrpSpPr/>
          <p:nvPr/>
        </p:nvGrpSpPr>
        <p:grpSpPr>
          <a:xfrm rot="0">
            <a:off x="1028700" y="851853"/>
            <a:ext cx="5821321" cy="1709138"/>
            <a:chOff x="0" y="0"/>
            <a:chExt cx="7761761" cy="2278850"/>
          </a:xfrm>
        </p:grpSpPr>
        <p:sp>
          <p:nvSpPr>
            <p:cNvPr name="TextBox 6" id="6"/>
            <p:cNvSpPr txBox="true"/>
            <p:nvPr/>
          </p:nvSpPr>
          <p:spPr>
            <a:xfrm rot="0">
              <a:off x="0" y="1272375"/>
              <a:ext cx="776176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INTRODUCTION</a:t>
              </a:r>
            </a:p>
          </p:txBody>
        </p:sp>
        <p:sp>
          <p:nvSpPr>
            <p:cNvPr name="TextBox 7" id="7"/>
            <p:cNvSpPr txBox="true"/>
            <p:nvPr/>
          </p:nvSpPr>
          <p:spPr>
            <a:xfrm rot="0">
              <a:off x="0" y="-19050"/>
              <a:ext cx="7761761" cy="10392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CONTEXTE DU PROJET TECHSHOP</a:t>
              </a:r>
            </a:p>
          </p:txBody>
        </p:sp>
      </p:grpSp>
      <p:sp>
        <p:nvSpPr>
          <p:cNvPr name="TextBox 8" id="8"/>
          <p:cNvSpPr txBox="true"/>
          <p:nvPr/>
        </p:nvSpPr>
        <p:spPr>
          <a:xfrm rot="0">
            <a:off x="641024" y="3062385"/>
            <a:ext cx="5821321" cy="5997574"/>
          </a:xfrm>
          <a:prstGeom prst="rect">
            <a:avLst/>
          </a:prstGeom>
        </p:spPr>
        <p:txBody>
          <a:bodyPr anchor="t" rtlCol="false" tIns="0" lIns="0" bIns="0" rIns="0">
            <a:spAutoFit/>
          </a:bodyPr>
          <a:lstStyle/>
          <a:p>
            <a:pPr algn="just">
              <a:lnSpc>
                <a:spcPts val="2800"/>
              </a:lnSpc>
            </a:pPr>
            <a:r>
              <a:rPr lang="en-US" sz="2000">
                <a:solidFill>
                  <a:srgbClr val="000000"/>
                </a:solidFill>
                <a:latin typeface="Roboto"/>
                <a:ea typeface="Roboto"/>
                <a:cs typeface="Roboto"/>
                <a:sym typeface="Roboto"/>
              </a:rPr>
              <a:t>TechShop est un site e-commerce complet développé en PHP et MySQL. Il permet aux utilisateurs de s'inscrire de manière sécurisée avec cryptage bcrypt, de parcourir un catalogue de produits, d'ajouter des articles à un panier dynamique géré par sessions PHP, et de passer commande avec un formulaire de paiement complet. </a:t>
            </a:r>
            <a:r>
              <a:rPr lang="en-US" sz="2000">
                <a:solidFill>
                  <a:srgbClr val="000000"/>
                </a:solidFill>
                <a:latin typeface="Roboto"/>
                <a:ea typeface="Roboto"/>
                <a:cs typeface="Roboto"/>
                <a:sym typeface="Roboto"/>
              </a:rPr>
              <a:t>Notre base de données comprend 5 tables relationnelles normalisées avec clés étrangères. Nous avons implémenté des requêtes préparées contre les injections SQL et des transactions pour garantir la cohérence des commandes. Le projet représente 16 fichiers PHP et 2500 lignes de code, avec une interface moderne et responsive. Nous sommes prêts à vous le démontrer en direct.</a:t>
            </a:r>
          </a:p>
          <a:p>
            <a:pPr algn="just">
              <a:lnSpc>
                <a:spcPts val="2800"/>
              </a:lnSpc>
            </a:pP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68994" y="308778"/>
            <a:ext cx="5538482" cy="4278372"/>
          </a:xfrm>
          <a:custGeom>
            <a:avLst/>
            <a:gdLst/>
            <a:ahLst/>
            <a:cxnLst/>
            <a:rect r="r" b="b" t="t" l="l"/>
            <a:pathLst>
              <a:path h="4278372" w="5538482">
                <a:moveTo>
                  <a:pt x="0" y="0"/>
                </a:moveTo>
                <a:lnTo>
                  <a:pt x="5538482" y="0"/>
                </a:lnTo>
                <a:lnTo>
                  <a:pt x="5538482" y="4278373"/>
                </a:lnTo>
                <a:lnTo>
                  <a:pt x="0" y="4278373"/>
                </a:lnTo>
                <a:lnTo>
                  <a:pt x="0" y="0"/>
                </a:lnTo>
                <a:close/>
              </a:path>
            </a:pathLst>
          </a:custGeom>
          <a:blipFill>
            <a:blip r:embed="rId4"/>
            <a:stretch>
              <a:fillRect l="0" t="0" r="0" b="0"/>
            </a:stretch>
          </a:blipFill>
        </p:spPr>
      </p:sp>
      <p:sp>
        <p:nvSpPr>
          <p:cNvPr name="Freeform 8" id="8"/>
          <p:cNvSpPr/>
          <p:nvPr/>
        </p:nvSpPr>
        <p:spPr>
          <a:xfrm flipH="false" flipV="false" rot="0">
            <a:off x="11987309" y="3864003"/>
            <a:ext cx="5271991" cy="3602527"/>
          </a:xfrm>
          <a:custGeom>
            <a:avLst/>
            <a:gdLst/>
            <a:ahLst/>
            <a:cxnLst/>
            <a:rect r="r" b="b" t="t" l="l"/>
            <a:pathLst>
              <a:path h="3602527" w="5271991">
                <a:moveTo>
                  <a:pt x="0" y="0"/>
                </a:moveTo>
                <a:lnTo>
                  <a:pt x="5271991" y="0"/>
                </a:lnTo>
                <a:lnTo>
                  <a:pt x="5271991" y="3602527"/>
                </a:lnTo>
                <a:lnTo>
                  <a:pt x="0" y="3602527"/>
                </a:lnTo>
                <a:lnTo>
                  <a:pt x="0" y="0"/>
                </a:lnTo>
                <a:close/>
              </a:path>
            </a:pathLst>
          </a:custGeom>
          <a:blipFill>
            <a:blip r:embed="rId5"/>
            <a:stretch>
              <a:fillRect l="0" t="0" r="0" b="0"/>
            </a:stretch>
          </a:blipFill>
        </p:spPr>
      </p:sp>
      <p:sp>
        <p:nvSpPr>
          <p:cNvPr name="Freeform 9" id="9"/>
          <p:cNvSpPr/>
          <p:nvPr/>
        </p:nvSpPr>
        <p:spPr>
          <a:xfrm flipH="false" flipV="false" rot="0">
            <a:off x="8496515" y="6609846"/>
            <a:ext cx="5538482" cy="3449634"/>
          </a:xfrm>
          <a:custGeom>
            <a:avLst/>
            <a:gdLst/>
            <a:ahLst/>
            <a:cxnLst/>
            <a:rect r="r" b="b" t="t" l="l"/>
            <a:pathLst>
              <a:path h="3449634" w="5538482">
                <a:moveTo>
                  <a:pt x="0" y="0"/>
                </a:moveTo>
                <a:lnTo>
                  <a:pt x="5538481" y="0"/>
                </a:lnTo>
                <a:lnTo>
                  <a:pt x="5538481" y="3449633"/>
                </a:lnTo>
                <a:lnTo>
                  <a:pt x="0" y="3449633"/>
                </a:lnTo>
                <a:lnTo>
                  <a:pt x="0" y="0"/>
                </a:lnTo>
                <a:close/>
              </a:path>
            </a:pathLst>
          </a:custGeom>
          <a:blipFill>
            <a:blip r:embed="rId6"/>
            <a:stretch>
              <a:fillRect l="0" t="0" r="0" b="0"/>
            </a:stretch>
          </a:blipFill>
        </p:spPr>
      </p:sp>
      <p:grpSp>
        <p:nvGrpSpPr>
          <p:cNvPr name="Group 10" id="10"/>
          <p:cNvGrpSpPr/>
          <p:nvPr/>
        </p:nvGrpSpPr>
        <p:grpSpPr>
          <a:xfrm rot="0">
            <a:off x="904875" y="865192"/>
            <a:ext cx="6982658" cy="1695798"/>
            <a:chOff x="0" y="0"/>
            <a:chExt cx="9310211" cy="2261064"/>
          </a:xfrm>
        </p:grpSpPr>
        <p:sp>
          <p:nvSpPr>
            <p:cNvPr name="TextBox 11" id="11"/>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2" id="12"/>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3" id="13"/>
          <p:cNvSpPr txBox="true"/>
          <p:nvPr/>
        </p:nvSpPr>
        <p:spPr>
          <a:xfrm rot="0">
            <a:off x="625336" y="2774818"/>
            <a:ext cx="7031246" cy="1845229"/>
          </a:xfrm>
          <a:prstGeom prst="rect">
            <a:avLst/>
          </a:prstGeom>
        </p:spPr>
        <p:txBody>
          <a:bodyPr anchor="t" rtlCol="false" tIns="0" lIns="0" bIns="0" rIns="0">
            <a:spAutoFit/>
          </a:bodyPr>
          <a:lstStyle/>
          <a:p>
            <a:pPr algn="ctr">
              <a:lnSpc>
                <a:spcPts val="3705"/>
              </a:lnSpc>
            </a:pPr>
            <a:r>
              <a:rPr lang="en-US" sz="2646">
                <a:solidFill>
                  <a:srgbClr val="000000"/>
                </a:solidFill>
                <a:latin typeface="Open Sans"/>
                <a:ea typeface="Open Sans"/>
                <a:cs typeface="Open Sans"/>
                <a:sym typeface="Open Sans"/>
              </a:rPr>
              <a:t>📝 MODIFIER LE PROFIL :  </a:t>
            </a:r>
          </a:p>
          <a:p>
            <a:pPr algn="l">
              <a:lnSpc>
                <a:spcPts val="3705"/>
              </a:lnSpc>
            </a:pPr>
            <a:r>
              <a:rPr lang="en-US" sz="2646">
                <a:solidFill>
                  <a:srgbClr val="000000"/>
                </a:solidFill>
                <a:latin typeface="Open Sans"/>
                <a:ea typeface="Open Sans"/>
                <a:cs typeface="Open Sans"/>
                <a:sym typeface="Open Sans"/>
              </a:rPr>
              <a:t>→ Nom d'utilisateur  </a:t>
            </a:r>
          </a:p>
          <a:p>
            <a:pPr algn="l">
              <a:lnSpc>
                <a:spcPts val="3705"/>
              </a:lnSpc>
            </a:pPr>
            <a:r>
              <a:rPr lang="en-US" sz="2646">
                <a:solidFill>
                  <a:srgbClr val="000000"/>
                </a:solidFill>
                <a:latin typeface="Open Sans"/>
                <a:ea typeface="Open Sans"/>
                <a:cs typeface="Open Sans"/>
                <a:sym typeface="Open Sans"/>
              </a:rPr>
              <a:t>→ Email  </a:t>
            </a:r>
          </a:p>
          <a:p>
            <a:pPr algn="l">
              <a:lnSpc>
                <a:spcPts val="3705"/>
              </a:lnSpc>
            </a:pPr>
            <a:r>
              <a:rPr lang="en-US" sz="2646">
                <a:solidFill>
                  <a:srgbClr val="000000"/>
                </a:solidFill>
                <a:latin typeface="Open Sans"/>
                <a:ea typeface="Open Sans"/>
                <a:cs typeface="Open Sans"/>
                <a:sym typeface="Open Sans"/>
              </a:rPr>
              <a:t>→ Vérification d'unicité </a:t>
            </a:r>
          </a:p>
        </p:txBody>
      </p:sp>
      <p:sp>
        <p:nvSpPr>
          <p:cNvPr name="TextBox 14" id="14"/>
          <p:cNvSpPr txBox="true"/>
          <p:nvPr/>
        </p:nvSpPr>
        <p:spPr>
          <a:xfrm rot="0">
            <a:off x="625336" y="4829597"/>
            <a:ext cx="7031246" cy="2790278"/>
          </a:xfrm>
          <a:prstGeom prst="rect">
            <a:avLst/>
          </a:prstGeom>
        </p:spPr>
        <p:txBody>
          <a:bodyPr anchor="t" rtlCol="false" tIns="0" lIns="0" bIns="0" rIns="0">
            <a:spAutoFit/>
          </a:bodyPr>
          <a:lstStyle/>
          <a:p>
            <a:pPr algn="ctr" marL="0" indent="0" lvl="0">
              <a:lnSpc>
                <a:spcPts val="3705"/>
              </a:lnSpc>
              <a:spcBef>
                <a:spcPct val="0"/>
              </a:spcBef>
            </a:pPr>
          </a:p>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CHANGER LE MOT DE PASSE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de l'ancien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Indicateur de force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Re-cryptage avec bcrypt </a:t>
            </a:r>
          </a:p>
          <a:p>
            <a:pPr algn="ctr" marL="0" indent="0" lvl="0">
              <a:lnSpc>
                <a:spcPts val="3705"/>
              </a:lnSpc>
              <a:spcBef>
                <a:spcPct val="0"/>
              </a:spcBef>
            </a:pPr>
          </a:p>
        </p:txBody>
      </p:sp>
      <p:sp>
        <p:nvSpPr>
          <p:cNvPr name="TextBox 15" id="15"/>
          <p:cNvSpPr txBox="true"/>
          <p:nvPr/>
        </p:nvSpPr>
        <p:spPr>
          <a:xfrm rot="0">
            <a:off x="625336" y="7735926"/>
            <a:ext cx="7031246" cy="2323553"/>
          </a:xfrm>
          <a:prstGeom prst="rect">
            <a:avLst/>
          </a:prstGeom>
        </p:spPr>
        <p:txBody>
          <a:bodyPr anchor="t" rtlCol="false" tIns="0" lIns="0" bIns="0" rIns="0">
            <a:spAutoFit/>
          </a:bodyPr>
          <a:lstStyle/>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SUPPRIMER LE COMPTE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Modal de confirmation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par mot de passe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Suppression définitive</a:t>
            </a:r>
          </a:p>
          <a:p>
            <a:pPr algn="ctr" marL="0" indent="0" lvl="0">
              <a:lnSpc>
                <a:spcPts val="3705"/>
              </a:lnSpc>
              <a:spcBef>
                <a:spcPct val="0"/>
              </a:spcBef>
            </a:pP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13952" y="1028700"/>
            <a:ext cx="10474048" cy="8091003"/>
          </a:xfrm>
          <a:custGeom>
            <a:avLst/>
            <a:gdLst/>
            <a:ahLst/>
            <a:cxnLst/>
            <a:rect r="r" b="b" t="t" l="l"/>
            <a:pathLst>
              <a:path h="8091003" w="10474048">
                <a:moveTo>
                  <a:pt x="0" y="0"/>
                </a:moveTo>
                <a:lnTo>
                  <a:pt x="10474048" y="0"/>
                </a:lnTo>
                <a:lnTo>
                  <a:pt x="10474048" y="8091003"/>
                </a:lnTo>
                <a:lnTo>
                  <a:pt x="0" y="8091003"/>
                </a:lnTo>
                <a:lnTo>
                  <a:pt x="0" y="0"/>
                </a:lnTo>
                <a:close/>
              </a:path>
            </a:pathLst>
          </a:custGeom>
          <a:blipFill>
            <a:blip r:embed="rId4"/>
            <a:stretch>
              <a:fillRect l="0" t="0" r="0" b="0"/>
            </a:stretch>
          </a:blipFill>
        </p:spPr>
      </p:sp>
      <p:grpSp>
        <p:nvGrpSpPr>
          <p:cNvPr name="Group 8" id="8"/>
          <p:cNvGrpSpPr/>
          <p:nvPr/>
        </p:nvGrpSpPr>
        <p:grpSpPr>
          <a:xfrm rot="0">
            <a:off x="904875" y="865192"/>
            <a:ext cx="6982658" cy="1695798"/>
            <a:chOff x="0" y="0"/>
            <a:chExt cx="9310211" cy="2261064"/>
          </a:xfrm>
        </p:grpSpPr>
        <p:sp>
          <p:nvSpPr>
            <p:cNvPr name="TextBox 9" id="9"/>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0" id="10"/>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1" id="11"/>
          <p:cNvSpPr txBox="true"/>
          <p:nvPr/>
        </p:nvSpPr>
        <p:spPr>
          <a:xfrm rot="0">
            <a:off x="501917" y="4576736"/>
            <a:ext cx="7031246" cy="1845229"/>
          </a:xfrm>
          <a:prstGeom prst="rect">
            <a:avLst/>
          </a:prstGeom>
        </p:spPr>
        <p:txBody>
          <a:bodyPr anchor="t" rtlCol="false" tIns="0" lIns="0" bIns="0" rIns="0">
            <a:spAutoFit/>
          </a:bodyPr>
          <a:lstStyle/>
          <a:p>
            <a:pPr algn="ctr">
              <a:lnSpc>
                <a:spcPts val="3705"/>
              </a:lnSpc>
            </a:pPr>
            <a:r>
              <a:rPr lang="en-US" sz="2646">
                <a:solidFill>
                  <a:srgbClr val="000000"/>
                </a:solidFill>
                <a:latin typeface="Open Sans"/>
                <a:ea typeface="Open Sans"/>
                <a:cs typeface="Open Sans"/>
                <a:sym typeface="Open Sans"/>
              </a:rPr>
              <a:t>📝 MODIFIER LE PROFIL :  </a:t>
            </a:r>
          </a:p>
          <a:p>
            <a:pPr algn="l">
              <a:lnSpc>
                <a:spcPts val="3705"/>
              </a:lnSpc>
            </a:pPr>
            <a:r>
              <a:rPr lang="en-US" sz="2646">
                <a:solidFill>
                  <a:srgbClr val="000000"/>
                </a:solidFill>
                <a:latin typeface="Open Sans"/>
                <a:ea typeface="Open Sans"/>
                <a:cs typeface="Open Sans"/>
                <a:sym typeface="Open Sans"/>
              </a:rPr>
              <a:t>→ Nom d'utilisateur  </a:t>
            </a:r>
          </a:p>
          <a:p>
            <a:pPr algn="l">
              <a:lnSpc>
                <a:spcPts val="3705"/>
              </a:lnSpc>
            </a:pPr>
            <a:r>
              <a:rPr lang="en-US" sz="2646">
                <a:solidFill>
                  <a:srgbClr val="000000"/>
                </a:solidFill>
                <a:latin typeface="Open Sans"/>
                <a:ea typeface="Open Sans"/>
                <a:cs typeface="Open Sans"/>
                <a:sym typeface="Open Sans"/>
              </a:rPr>
              <a:t>→ Email  </a:t>
            </a:r>
          </a:p>
          <a:p>
            <a:pPr algn="l">
              <a:lnSpc>
                <a:spcPts val="3705"/>
              </a:lnSpc>
            </a:pPr>
            <a:r>
              <a:rPr lang="en-US" sz="2646">
                <a:solidFill>
                  <a:srgbClr val="000000"/>
                </a:solidFill>
                <a:latin typeface="Open Sans"/>
                <a:ea typeface="Open Sans"/>
                <a:cs typeface="Open Sans"/>
                <a:sym typeface="Open Sans"/>
              </a:rPr>
              <a:t>→ Vérification d'unicité </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68994" y="308778"/>
            <a:ext cx="5538482" cy="4278372"/>
          </a:xfrm>
          <a:custGeom>
            <a:avLst/>
            <a:gdLst/>
            <a:ahLst/>
            <a:cxnLst/>
            <a:rect r="r" b="b" t="t" l="l"/>
            <a:pathLst>
              <a:path h="4278372" w="5538482">
                <a:moveTo>
                  <a:pt x="0" y="0"/>
                </a:moveTo>
                <a:lnTo>
                  <a:pt x="5538482" y="0"/>
                </a:lnTo>
                <a:lnTo>
                  <a:pt x="5538482" y="4278373"/>
                </a:lnTo>
                <a:lnTo>
                  <a:pt x="0" y="4278373"/>
                </a:lnTo>
                <a:lnTo>
                  <a:pt x="0" y="0"/>
                </a:lnTo>
                <a:close/>
              </a:path>
            </a:pathLst>
          </a:custGeom>
          <a:blipFill>
            <a:blip r:embed="rId4"/>
            <a:stretch>
              <a:fillRect l="0" t="0" r="0" b="0"/>
            </a:stretch>
          </a:blipFill>
        </p:spPr>
      </p:sp>
      <p:sp>
        <p:nvSpPr>
          <p:cNvPr name="Freeform 8" id="8"/>
          <p:cNvSpPr/>
          <p:nvPr/>
        </p:nvSpPr>
        <p:spPr>
          <a:xfrm flipH="false" flipV="false" rot="0">
            <a:off x="11987309" y="3864003"/>
            <a:ext cx="5271991" cy="3602527"/>
          </a:xfrm>
          <a:custGeom>
            <a:avLst/>
            <a:gdLst/>
            <a:ahLst/>
            <a:cxnLst/>
            <a:rect r="r" b="b" t="t" l="l"/>
            <a:pathLst>
              <a:path h="3602527" w="5271991">
                <a:moveTo>
                  <a:pt x="0" y="0"/>
                </a:moveTo>
                <a:lnTo>
                  <a:pt x="5271991" y="0"/>
                </a:lnTo>
                <a:lnTo>
                  <a:pt x="5271991" y="3602527"/>
                </a:lnTo>
                <a:lnTo>
                  <a:pt x="0" y="3602527"/>
                </a:lnTo>
                <a:lnTo>
                  <a:pt x="0" y="0"/>
                </a:lnTo>
                <a:close/>
              </a:path>
            </a:pathLst>
          </a:custGeom>
          <a:blipFill>
            <a:blip r:embed="rId5"/>
            <a:stretch>
              <a:fillRect l="0" t="0" r="0" b="0"/>
            </a:stretch>
          </a:blipFill>
        </p:spPr>
      </p:sp>
      <p:sp>
        <p:nvSpPr>
          <p:cNvPr name="Freeform 9" id="9"/>
          <p:cNvSpPr/>
          <p:nvPr/>
        </p:nvSpPr>
        <p:spPr>
          <a:xfrm flipH="false" flipV="false" rot="0">
            <a:off x="8496515" y="6609846"/>
            <a:ext cx="5538482" cy="3449634"/>
          </a:xfrm>
          <a:custGeom>
            <a:avLst/>
            <a:gdLst/>
            <a:ahLst/>
            <a:cxnLst/>
            <a:rect r="r" b="b" t="t" l="l"/>
            <a:pathLst>
              <a:path h="3449634" w="5538482">
                <a:moveTo>
                  <a:pt x="0" y="0"/>
                </a:moveTo>
                <a:lnTo>
                  <a:pt x="5538481" y="0"/>
                </a:lnTo>
                <a:lnTo>
                  <a:pt x="5538481" y="3449633"/>
                </a:lnTo>
                <a:lnTo>
                  <a:pt x="0" y="3449633"/>
                </a:lnTo>
                <a:lnTo>
                  <a:pt x="0" y="0"/>
                </a:lnTo>
                <a:close/>
              </a:path>
            </a:pathLst>
          </a:custGeom>
          <a:blipFill>
            <a:blip r:embed="rId6"/>
            <a:stretch>
              <a:fillRect l="0" t="0" r="0" b="0"/>
            </a:stretch>
          </a:blipFill>
        </p:spPr>
      </p:sp>
      <p:grpSp>
        <p:nvGrpSpPr>
          <p:cNvPr name="Group 10" id="10"/>
          <p:cNvGrpSpPr/>
          <p:nvPr/>
        </p:nvGrpSpPr>
        <p:grpSpPr>
          <a:xfrm rot="0">
            <a:off x="904875" y="865192"/>
            <a:ext cx="6982658" cy="1695798"/>
            <a:chOff x="0" y="0"/>
            <a:chExt cx="9310211" cy="2261064"/>
          </a:xfrm>
        </p:grpSpPr>
        <p:sp>
          <p:nvSpPr>
            <p:cNvPr name="TextBox 11" id="11"/>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2" id="12"/>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3" id="13"/>
          <p:cNvSpPr txBox="true"/>
          <p:nvPr/>
        </p:nvSpPr>
        <p:spPr>
          <a:xfrm rot="0">
            <a:off x="625336" y="2774818"/>
            <a:ext cx="7031246" cy="1845229"/>
          </a:xfrm>
          <a:prstGeom prst="rect">
            <a:avLst/>
          </a:prstGeom>
        </p:spPr>
        <p:txBody>
          <a:bodyPr anchor="t" rtlCol="false" tIns="0" lIns="0" bIns="0" rIns="0">
            <a:spAutoFit/>
          </a:bodyPr>
          <a:lstStyle/>
          <a:p>
            <a:pPr algn="ctr">
              <a:lnSpc>
                <a:spcPts val="3705"/>
              </a:lnSpc>
            </a:pPr>
            <a:r>
              <a:rPr lang="en-US" sz="2646">
                <a:solidFill>
                  <a:srgbClr val="000000"/>
                </a:solidFill>
                <a:latin typeface="Open Sans"/>
                <a:ea typeface="Open Sans"/>
                <a:cs typeface="Open Sans"/>
                <a:sym typeface="Open Sans"/>
              </a:rPr>
              <a:t>📝 MODIFIER LE PROFIL :  </a:t>
            </a:r>
          </a:p>
          <a:p>
            <a:pPr algn="l">
              <a:lnSpc>
                <a:spcPts val="3705"/>
              </a:lnSpc>
            </a:pPr>
            <a:r>
              <a:rPr lang="en-US" sz="2646">
                <a:solidFill>
                  <a:srgbClr val="000000"/>
                </a:solidFill>
                <a:latin typeface="Open Sans"/>
                <a:ea typeface="Open Sans"/>
                <a:cs typeface="Open Sans"/>
                <a:sym typeface="Open Sans"/>
              </a:rPr>
              <a:t>→ Nom d'utilisateur  </a:t>
            </a:r>
          </a:p>
          <a:p>
            <a:pPr algn="l">
              <a:lnSpc>
                <a:spcPts val="3705"/>
              </a:lnSpc>
            </a:pPr>
            <a:r>
              <a:rPr lang="en-US" sz="2646">
                <a:solidFill>
                  <a:srgbClr val="000000"/>
                </a:solidFill>
                <a:latin typeface="Open Sans"/>
                <a:ea typeface="Open Sans"/>
                <a:cs typeface="Open Sans"/>
                <a:sym typeface="Open Sans"/>
              </a:rPr>
              <a:t>→ Email  </a:t>
            </a:r>
          </a:p>
          <a:p>
            <a:pPr algn="l">
              <a:lnSpc>
                <a:spcPts val="3705"/>
              </a:lnSpc>
            </a:pPr>
            <a:r>
              <a:rPr lang="en-US" sz="2646">
                <a:solidFill>
                  <a:srgbClr val="000000"/>
                </a:solidFill>
                <a:latin typeface="Open Sans"/>
                <a:ea typeface="Open Sans"/>
                <a:cs typeface="Open Sans"/>
                <a:sym typeface="Open Sans"/>
              </a:rPr>
              <a:t>→ Vérification d'unicité </a:t>
            </a:r>
          </a:p>
        </p:txBody>
      </p:sp>
      <p:sp>
        <p:nvSpPr>
          <p:cNvPr name="TextBox 14" id="14"/>
          <p:cNvSpPr txBox="true"/>
          <p:nvPr/>
        </p:nvSpPr>
        <p:spPr>
          <a:xfrm rot="0">
            <a:off x="625336" y="4829597"/>
            <a:ext cx="7031246" cy="2790278"/>
          </a:xfrm>
          <a:prstGeom prst="rect">
            <a:avLst/>
          </a:prstGeom>
        </p:spPr>
        <p:txBody>
          <a:bodyPr anchor="t" rtlCol="false" tIns="0" lIns="0" bIns="0" rIns="0">
            <a:spAutoFit/>
          </a:bodyPr>
          <a:lstStyle/>
          <a:p>
            <a:pPr algn="ctr" marL="0" indent="0" lvl="0">
              <a:lnSpc>
                <a:spcPts val="3705"/>
              </a:lnSpc>
              <a:spcBef>
                <a:spcPct val="0"/>
              </a:spcBef>
            </a:pPr>
          </a:p>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CHANGER LE MOT DE PASSE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de l'ancien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Indicateur de force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Re-cryptage avec bcrypt </a:t>
            </a:r>
          </a:p>
          <a:p>
            <a:pPr algn="ctr" marL="0" indent="0" lvl="0">
              <a:lnSpc>
                <a:spcPts val="3705"/>
              </a:lnSpc>
              <a:spcBef>
                <a:spcPct val="0"/>
              </a:spcBef>
            </a:pPr>
          </a:p>
        </p:txBody>
      </p:sp>
      <p:sp>
        <p:nvSpPr>
          <p:cNvPr name="TextBox 15" id="15"/>
          <p:cNvSpPr txBox="true"/>
          <p:nvPr/>
        </p:nvSpPr>
        <p:spPr>
          <a:xfrm rot="0">
            <a:off x="625336" y="7735926"/>
            <a:ext cx="7031246" cy="2323553"/>
          </a:xfrm>
          <a:prstGeom prst="rect">
            <a:avLst/>
          </a:prstGeom>
        </p:spPr>
        <p:txBody>
          <a:bodyPr anchor="t" rtlCol="false" tIns="0" lIns="0" bIns="0" rIns="0">
            <a:spAutoFit/>
          </a:bodyPr>
          <a:lstStyle/>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SUPPRIMER LE COMPTE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Modal de confirmation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par mot de passe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Suppression définitive</a:t>
            </a:r>
          </a:p>
          <a:p>
            <a:pPr algn="ctr" marL="0" indent="0" lvl="0">
              <a:lnSpc>
                <a:spcPts val="3705"/>
              </a:lnSpc>
              <a:spcBef>
                <a:spcPct val="0"/>
              </a:spcBef>
            </a:pP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13952" y="1590007"/>
            <a:ext cx="10474048" cy="7157266"/>
          </a:xfrm>
          <a:custGeom>
            <a:avLst/>
            <a:gdLst/>
            <a:ahLst/>
            <a:cxnLst/>
            <a:rect r="r" b="b" t="t" l="l"/>
            <a:pathLst>
              <a:path h="7157266" w="10474048">
                <a:moveTo>
                  <a:pt x="0" y="0"/>
                </a:moveTo>
                <a:lnTo>
                  <a:pt x="10474048" y="0"/>
                </a:lnTo>
                <a:lnTo>
                  <a:pt x="10474048" y="7157266"/>
                </a:lnTo>
                <a:lnTo>
                  <a:pt x="0" y="7157266"/>
                </a:lnTo>
                <a:lnTo>
                  <a:pt x="0" y="0"/>
                </a:lnTo>
                <a:close/>
              </a:path>
            </a:pathLst>
          </a:custGeom>
          <a:blipFill>
            <a:blip r:embed="rId4"/>
            <a:stretch>
              <a:fillRect l="0" t="0" r="0" b="0"/>
            </a:stretch>
          </a:blipFill>
        </p:spPr>
      </p:sp>
      <p:grpSp>
        <p:nvGrpSpPr>
          <p:cNvPr name="Group 8" id="8"/>
          <p:cNvGrpSpPr/>
          <p:nvPr/>
        </p:nvGrpSpPr>
        <p:grpSpPr>
          <a:xfrm rot="0">
            <a:off x="904875" y="865192"/>
            <a:ext cx="6982658" cy="1695798"/>
            <a:chOff x="0" y="0"/>
            <a:chExt cx="9310211" cy="2261064"/>
          </a:xfrm>
        </p:grpSpPr>
        <p:sp>
          <p:nvSpPr>
            <p:cNvPr name="TextBox 9" id="9"/>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0" id="10"/>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1" id="11"/>
          <p:cNvSpPr txBox="true"/>
          <p:nvPr/>
        </p:nvSpPr>
        <p:spPr>
          <a:xfrm rot="0">
            <a:off x="600652" y="3940980"/>
            <a:ext cx="7031246" cy="2790278"/>
          </a:xfrm>
          <a:prstGeom prst="rect">
            <a:avLst/>
          </a:prstGeom>
        </p:spPr>
        <p:txBody>
          <a:bodyPr anchor="t" rtlCol="false" tIns="0" lIns="0" bIns="0" rIns="0">
            <a:spAutoFit/>
          </a:bodyPr>
          <a:lstStyle/>
          <a:p>
            <a:pPr algn="ctr" marL="0" indent="0" lvl="0">
              <a:lnSpc>
                <a:spcPts val="3705"/>
              </a:lnSpc>
              <a:spcBef>
                <a:spcPct val="0"/>
              </a:spcBef>
            </a:pPr>
          </a:p>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CHANGER LE MOT DE PASSE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de l'ancien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Indicateur de force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Re-cryptage avec bcrypt </a:t>
            </a:r>
          </a:p>
          <a:p>
            <a:pPr algn="ctr" marL="0" indent="0" lvl="0">
              <a:lnSpc>
                <a:spcPts val="3705"/>
              </a:lnSpc>
              <a:spcBef>
                <a:spcPct val="0"/>
              </a:spcBef>
            </a:pP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68994" y="308778"/>
            <a:ext cx="5538482" cy="4278372"/>
          </a:xfrm>
          <a:custGeom>
            <a:avLst/>
            <a:gdLst/>
            <a:ahLst/>
            <a:cxnLst/>
            <a:rect r="r" b="b" t="t" l="l"/>
            <a:pathLst>
              <a:path h="4278372" w="5538482">
                <a:moveTo>
                  <a:pt x="0" y="0"/>
                </a:moveTo>
                <a:lnTo>
                  <a:pt x="5538482" y="0"/>
                </a:lnTo>
                <a:lnTo>
                  <a:pt x="5538482" y="4278373"/>
                </a:lnTo>
                <a:lnTo>
                  <a:pt x="0" y="4278373"/>
                </a:lnTo>
                <a:lnTo>
                  <a:pt x="0" y="0"/>
                </a:lnTo>
                <a:close/>
              </a:path>
            </a:pathLst>
          </a:custGeom>
          <a:blipFill>
            <a:blip r:embed="rId4"/>
            <a:stretch>
              <a:fillRect l="0" t="0" r="0" b="0"/>
            </a:stretch>
          </a:blipFill>
        </p:spPr>
      </p:sp>
      <p:sp>
        <p:nvSpPr>
          <p:cNvPr name="Freeform 8" id="8"/>
          <p:cNvSpPr/>
          <p:nvPr/>
        </p:nvSpPr>
        <p:spPr>
          <a:xfrm flipH="false" flipV="false" rot="0">
            <a:off x="11987309" y="3864003"/>
            <a:ext cx="5271991" cy="3602527"/>
          </a:xfrm>
          <a:custGeom>
            <a:avLst/>
            <a:gdLst/>
            <a:ahLst/>
            <a:cxnLst/>
            <a:rect r="r" b="b" t="t" l="l"/>
            <a:pathLst>
              <a:path h="3602527" w="5271991">
                <a:moveTo>
                  <a:pt x="0" y="0"/>
                </a:moveTo>
                <a:lnTo>
                  <a:pt x="5271991" y="0"/>
                </a:lnTo>
                <a:lnTo>
                  <a:pt x="5271991" y="3602527"/>
                </a:lnTo>
                <a:lnTo>
                  <a:pt x="0" y="3602527"/>
                </a:lnTo>
                <a:lnTo>
                  <a:pt x="0" y="0"/>
                </a:lnTo>
                <a:close/>
              </a:path>
            </a:pathLst>
          </a:custGeom>
          <a:blipFill>
            <a:blip r:embed="rId5"/>
            <a:stretch>
              <a:fillRect l="0" t="0" r="0" b="0"/>
            </a:stretch>
          </a:blipFill>
        </p:spPr>
      </p:sp>
      <p:sp>
        <p:nvSpPr>
          <p:cNvPr name="Freeform 9" id="9"/>
          <p:cNvSpPr/>
          <p:nvPr/>
        </p:nvSpPr>
        <p:spPr>
          <a:xfrm flipH="false" flipV="false" rot="0">
            <a:off x="8496515" y="6609846"/>
            <a:ext cx="5538482" cy="3449634"/>
          </a:xfrm>
          <a:custGeom>
            <a:avLst/>
            <a:gdLst/>
            <a:ahLst/>
            <a:cxnLst/>
            <a:rect r="r" b="b" t="t" l="l"/>
            <a:pathLst>
              <a:path h="3449634" w="5538482">
                <a:moveTo>
                  <a:pt x="0" y="0"/>
                </a:moveTo>
                <a:lnTo>
                  <a:pt x="5538481" y="0"/>
                </a:lnTo>
                <a:lnTo>
                  <a:pt x="5538481" y="3449633"/>
                </a:lnTo>
                <a:lnTo>
                  <a:pt x="0" y="3449633"/>
                </a:lnTo>
                <a:lnTo>
                  <a:pt x="0" y="0"/>
                </a:lnTo>
                <a:close/>
              </a:path>
            </a:pathLst>
          </a:custGeom>
          <a:blipFill>
            <a:blip r:embed="rId6"/>
            <a:stretch>
              <a:fillRect l="0" t="0" r="0" b="0"/>
            </a:stretch>
          </a:blipFill>
        </p:spPr>
      </p:sp>
      <p:grpSp>
        <p:nvGrpSpPr>
          <p:cNvPr name="Group 10" id="10"/>
          <p:cNvGrpSpPr/>
          <p:nvPr/>
        </p:nvGrpSpPr>
        <p:grpSpPr>
          <a:xfrm rot="0">
            <a:off x="904875" y="865192"/>
            <a:ext cx="6982658" cy="1695798"/>
            <a:chOff x="0" y="0"/>
            <a:chExt cx="9310211" cy="2261064"/>
          </a:xfrm>
        </p:grpSpPr>
        <p:sp>
          <p:nvSpPr>
            <p:cNvPr name="TextBox 11" id="11"/>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2" id="12"/>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3" id="13"/>
          <p:cNvSpPr txBox="true"/>
          <p:nvPr/>
        </p:nvSpPr>
        <p:spPr>
          <a:xfrm rot="0">
            <a:off x="625336" y="2774818"/>
            <a:ext cx="7031246" cy="1845229"/>
          </a:xfrm>
          <a:prstGeom prst="rect">
            <a:avLst/>
          </a:prstGeom>
        </p:spPr>
        <p:txBody>
          <a:bodyPr anchor="t" rtlCol="false" tIns="0" lIns="0" bIns="0" rIns="0">
            <a:spAutoFit/>
          </a:bodyPr>
          <a:lstStyle/>
          <a:p>
            <a:pPr algn="ctr">
              <a:lnSpc>
                <a:spcPts val="3705"/>
              </a:lnSpc>
            </a:pPr>
            <a:r>
              <a:rPr lang="en-US" sz="2646">
                <a:solidFill>
                  <a:srgbClr val="000000"/>
                </a:solidFill>
                <a:latin typeface="Open Sans"/>
                <a:ea typeface="Open Sans"/>
                <a:cs typeface="Open Sans"/>
                <a:sym typeface="Open Sans"/>
              </a:rPr>
              <a:t>📝 MODIFIER LE PROFIL :  </a:t>
            </a:r>
          </a:p>
          <a:p>
            <a:pPr algn="l">
              <a:lnSpc>
                <a:spcPts val="3705"/>
              </a:lnSpc>
            </a:pPr>
            <a:r>
              <a:rPr lang="en-US" sz="2646">
                <a:solidFill>
                  <a:srgbClr val="000000"/>
                </a:solidFill>
                <a:latin typeface="Open Sans"/>
                <a:ea typeface="Open Sans"/>
                <a:cs typeface="Open Sans"/>
                <a:sym typeface="Open Sans"/>
              </a:rPr>
              <a:t>→ Nom d'utilisateur  </a:t>
            </a:r>
          </a:p>
          <a:p>
            <a:pPr algn="l">
              <a:lnSpc>
                <a:spcPts val="3705"/>
              </a:lnSpc>
            </a:pPr>
            <a:r>
              <a:rPr lang="en-US" sz="2646">
                <a:solidFill>
                  <a:srgbClr val="000000"/>
                </a:solidFill>
                <a:latin typeface="Open Sans"/>
                <a:ea typeface="Open Sans"/>
                <a:cs typeface="Open Sans"/>
                <a:sym typeface="Open Sans"/>
              </a:rPr>
              <a:t>→ Email  </a:t>
            </a:r>
          </a:p>
          <a:p>
            <a:pPr algn="l">
              <a:lnSpc>
                <a:spcPts val="3705"/>
              </a:lnSpc>
            </a:pPr>
            <a:r>
              <a:rPr lang="en-US" sz="2646">
                <a:solidFill>
                  <a:srgbClr val="000000"/>
                </a:solidFill>
                <a:latin typeface="Open Sans"/>
                <a:ea typeface="Open Sans"/>
                <a:cs typeface="Open Sans"/>
                <a:sym typeface="Open Sans"/>
              </a:rPr>
              <a:t>→ Vérification d'unicité </a:t>
            </a:r>
          </a:p>
        </p:txBody>
      </p:sp>
      <p:sp>
        <p:nvSpPr>
          <p:cNvPr name="TextBox 14" id="14"/>
          <p:cNvSpPr txBox="true"/>
          <p:nvPr/>
        </p:nvSpPr>
        <p:spPr>
          <a:xfrm rot="0">
            <a:off x="625336" y="4829597"/>
            <a:ext cx="7031246" cy="2790278"/>
          </a:xfrm>
          <a:prstGeom prst="rect">
            <a:avLst/>
          </a:prstGeom>
        </p:spPr>
        <p:txBody>
          <a:bodyPr anchor="t" rtlCol="false" tIns="0" lIns="0" bIns="0" rIns="0">
            <a:spAutoFit/>
          </a:bodyPr>
          <a:lstStyle/>
          <a:p>
            <a:pPr algn="ctr" marL="0" indent="0" lvl="0">
              <a:lnSpc>
                <a:spcPts val="3705"/>
              </a:lnSpc>
              <a:spcBef>
                <a:spcPct val="0"/>
              </a:spcBef>
            </a:pPr>
          </a:p>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CHANGER LE MOT DE PASSE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de l'ancien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Indicateur de force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Re-cryptage avec bcrypt </a:t>
            </a:r>
          </a:p>
          <a:p>
            <a:pPr algn="ctr" marL="0" indent="0" lvl="0">
              <a:lnSpc>
                <a:spcPts val="3705"/>
              </a:lnSpc>
              <a:spcBef>
                <a:spcPct val="0"/>
              </a:spcBef>
            </a:pPr>
          </a:p>
        </p:txBody>
      </p:sp>
      <p:sp>
        <p:nvSpPr>
          <p:cNvPr name="TextBox 15" id="15"/>
          <p:cNvSpPr txBox="true"/>
          <p:nvPr/>
        </p:nvSpPr>
        <p:spPr>
          <a:xfrm rot="0">
            <a:off x="625336" y="7735926"/>
            <a:ext cx="7031246" cy="2323553"/>
          </a:xfrm>
          <a:prstGeom prst="rect">
            <a:avLst/>
          </a:prstGeom>
        </p:spPr>
        <p:txBody>
          <a:bodyPr anchor="t" rtlCol="false" tIns="0" lIns="0" bIns="0" rIns="0">
            <a:spAutoFit/>
          </a:bodyPr>
          <a:lstStyle/>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SUPPRIMER LE COMPTE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Modal de confirmation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par mot de passe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Suppression définitive</a:t>
            </a:r>
          </a:p>
          <a:p>
            <a:pPr algn="ctr" marL="0" indent="0" lvl="0">
              <a:lnSpc>
                <a:spcPts val="3705"/>
              </a:lnSpc>
              <a:spcBef>
                <a:spcPct val="0"/>
              </a:spcBef>
            </a:pP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14400" y="2565356"/>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13952" y="2388985"/>
            <a:ext cx="10474048" cy="6523742"/>
          </a:xfrm>
          <a:custGeom>
            <a:avLst/>
            <a:gdLst/>
            <a:ahLst/>
            <a:cxnLst/>
            <a:rect r="r" b="b" t="t" l="l"/>
            <a:pathLst>
              <a:path h="6523742" w="10474048">
                <a:moveTo>
                  <a:pt x="0" y="0"/>
                </a:moveTo>
                <a:lnTo>
                  <a:pt x="10474048" y="0"/>
                </a:lnTo>
                <a:lnTo>
                  <a:pt x="10474048" y="6523742"/>
                </a:lnTo>
                <a:lnTo>
                  <a:pt x="0" y="6523742"/>
                </a:lnTo>
                <a:lnTo>
                  <a:pt x="0" y="0"/>
                </a:lnTo>
                <a:close/>
              </a:path>
            </a:pathLst>
          </a:custGeom>
          <a:blipFill>
            <a:blip r:embed="rId4"/>
            <a:stretch>
              <a:fillRect l="0" t="0" r="0" b="0"/>
            </a:stretch>
          </a:blipFill>
        </p:spPr>
      </p:sp>
      <p:grpSp>
        <p:nvGrpSpPr>
          <p:cNvPr name="Group 8" id="8"/>
          <p:cNvGrpSpPr/>
          <p:nvPr/>
        </p:nvGrpSpPr>
        <p:grpSpPr>
          <a:xfrm rot="0">
            <a:off x="904875" y="865192"/>
            <a:ext cx="6982658" cy="1695798"/>
            <a:chOff x="0" y="0"/>
            <a:chExt cx="9310211" cy="2261064"/>
          </a:xfrm>
        </p:grpSpPr>
        <p:sp>
          <p:nvSpPr>
            <p:cNvPr name="TextBox 9" id="9"/>
            <p:cNvSpPr txBox="true"/>
            <p:nvPr/>
          </p:nvSpPr>
          <p:spPr>
            <a:xfrm rot="0">
              <a:off x="0" y="1254589"/>
              <a:ext cx="931021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FONCTIONALITÉES</a:t>
              </a:r>
            </a:p>
          </p:txBody>
        </p:sp>
        <p:sp>
          <p:nvSpPr>
            <p:cNvPr name="TextBox 10" id="10"/>
            <p:cNvSpPr txBox="true"/>
            <p:nvPr/>
          </p:nvSpPr>
          <p:spPr>
            <a:xfrm rot="0">
              <a:off x="0" y="-19050"/>
              <a:ext cx="8714653"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GESTION DU COMPTE UTILISATEURS</a:t>
              </a:r>
            </a:p>
          </p:txBody>
        </p:sp>
      </p:grpSp>
      <p:sp>
        <p:nvSpPr>
          <p:cNvPr name="TextBox 11" id="11"/>
          <p:cNvSpPr txBox="true"/>
          <p:nvPr/>
        </p:nvSpPr>
        <p:spPr>
          <a:xfrm rot="0">
            <a:off x="427865" y="4806077"/>
            <a:ext cx="7031246" cy="2323553"/>
          </a:xfrm>
          <a:prstGeom prst="rect">
            <a:avLst/>
          </a:prstGeom>
        </p:spPr>
        <p:txBody>
          <a:bodyPr anchor="t" rtlCol="false" tIns="0" lIns="0" bIns="0" rIns="0">
            <a:spAutoFit/>
          </a:bodyPr>
          <a:lstStyle/>
          <a:p>
            <a:pPr algn="ctr" marL="0" indent="0" lvl="0">
              <a:lnSpc>
                <a:spcPts val="3705"/>
              </a:lnSpc>
              <a:spcBef>
                <a:spcPct val="0"/>
              </a:spcBef>
            </a:pPr>
            <a:r>
              <a:rPr lang="en-US" sz="2646" strike="noStrike" u="none">
                <a:solidFill>
                  <a:srgbClr val="000000"/>
                </a:solidFill>
                <a:latin typeface="Open Sans"/>
                <a:ea typeface="Open Sans"/>
                <a:cs typeface="Open Sans"/>
                <a:sym typeface="Open Sans"/>
              </a:rPr>
              <a:t>🗑️ SUPPRIMER LE COMPTE :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Modal de confirmation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Vérification par mot de passe </a:t>
            </a:r>
          </a:p>
          <a:p>
            <a:pPr algn="l" marL="0" indent="0" lvl="0">
              <a:lnSpc>
                <a:spcPts val="3705"/>
              </a:lnSpc>
              <a:spcBef>
                <a:spcPct val="0"/>
              </a:spcBef>
            </a:pPr>
            <a:r>
              <a:rPr lang="en-US" sz="2646" strike="noStrike" u="none">
                <a:solidFill>
                  <a:srgbClr val="000000"/>
                </a:solidFill>
                <a:latin typeface="Open Sans"/>
                <a:ea typeface="Open Sans"/>
                <a:cs typeface="Open Sans"/>
                <a:sym typeface="Open Sans"/>
              </a:rPr>
              <a:t>→ Suppression définitive</a:t>
            </a:r>
          </a:p>
          <a:p>
            <a:pPr algn="ctr" marL="0" indent="0" lvl="0">
              <a:lnSpc>
                <a:spcPts val="3705"/>
              </a:lnSpc>
              <a:spcBef>
                <a:spcPct val="0"/>
              </a:spcBef>
            </a:pP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544361" y="3680853"/>
            <a:ext cx="22832361" cy="11479604"/>
          </a:xfrm>
          <a:custGeom>
            <a:avLst/>
            <a:gdLst/>
            <a:ahLst/>
            <a:cxnLst/>
            <a:rect r="r" b="b" t="t" l="l"/>
            <a:pathLst>
              <a:path h="11479604" w="22832361">
                <a:moveTo>
                  <a:pt x="0" y="0"/>
                </a:moveTo>
                <a:lnTo>
                  <a:pt x="22832361" y="0"/>
                </a:lnTo>
                <a:lnTo>
                  <a:pt x="22832361" y="11479603"/>
                </a:lnTo>
                <a:lnTo>
                  <a:pt x="0" y="114796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33340" y="5893095"/>
            <a:ext cx="872029"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6233340" y="4933849"/>
            <a:ext cx="5821321" cy="759619"/>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EN VIDEO</a:t>
            </a:r>
          </a:p>
        </p:txBody>
      </p:sp>
      <p:sp>
        <p:nvSpPr>
          <p:cNvPr name="TextBox 5" id="5"/>
          <p:cNvSpPr txBox="true"/>
          <p:nvPr/>
        </p:nvSpPr>
        <p:spPr>
          <a:xfrm rot="0">
            <a:off x="6233340" y="4355805"/>
            <a:ext cx="5821321" cy="393700"/>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PRESENTATION DU SITE</a:t>
            </a:r>
          </a:p>
        </p:txBody>
      </p:sp>
      <p:sp>
        <p:nvSpPr>
          <p:cNvPr name="TextBox 6" id="6"/>
          <p:cNvSpPr txBox="true"/>
          <p:nvPr/>
        </p:nvSpPr>
        <p:spPr>
          <a:xfrm rot="0">
            <a:off x="551482" y="669927"/>
            <a:ext cx="3497800" cy="358773"/>
          </a:xfrm>
          <a:prstGeom prst="rect">
            <a:avLst/>
          </a:prstGeom>
        </p:spPr>
        <p:txBody>
          <a:bodyPr anchor="t" rtlCol="false" tIns="0" lIns="0" bIns="0" rIns="0">
            <a:spAutoFit/>
          </a:bodyPr>
          <a:lstStyle/>
          <a:p>
            <a:pPr algn="l">
              <a:lnSpc>
                <a:spcPts val="2800"/>
              </a:lnSpc>
            </a:pPr>
            <a:r>
              <a:rPr lang="en-US" sz="2000">
                <a:solidFill>
                  <a:srgbClr val="FFFFFF"/>
                </a:solidFill>
                <a:latin typeface="Roboto"/>
                <a:ea typeface="Roboto"/>
                <a:cs typeface="Roboto"/>
                <a:sym typeface="Roboto"/>
              </a:rPr>
              <a:t>GROUPE FRAME</a:t>
            </a:r>
          </a:p>
        </p:txBody>
      </p:sp>
      <p:sp>
        <p:nvSpPr>
          <p:cNvPr name="TextBox 7" id="7"/>
          <p:cNvSpPr txBox="true"/>
          <p:nvPr/>
        </p:nvSpPr>
        <p:spPr>
          <a:xfrm rot="0">
            <a:off x="13917395" y="519115"/>
            <a:ext cx="3819123" cy="358773"/>
          </a:xfrm>
          <a:prstGeom prst="rect">
            <a:avLst/>
          </a:prstGeom>
        </p:spPr>
        <p:txBody>
          <a:bodyPr anchor="t" rtlCol="false" tIns="0" lIns="0" bIns="0" rIns="0">
            <a:spAutoFit/>
          </a:bodyPr>
          <a:lstStyle/>
          <a:p>
            <a:pPr algn="r">
              <a:lnSpc>
                <a:spcPts val="2800"/>
              </a:lnSpc>
            </a:pPr>
            <a:r>
              <a:rPr lang="en-US" sz="2000">
                <a:solidFill>
                  <a:srgbClr val="FFFFFF"/>
                </a:solidFill>
                <a:latin typeface="Roboto"/>
                <a:ea typeface="Roboto"/>
                <a:cs typeface="Roboto"/>
                <a:sym typeface="Roboto"/>
              </a:rPr>
              <a:t>WWW.REALLYGREATSITE.COM</a:t>
            </a:r>
          </a:p>
        </p:txBody>
      </p:sp>
      <p:sp>
        <p:nvSpPr>
          <p:cNvPr name="TextBox 8" id="8"/>
          <p:cNvSpPr txBox="true"/>
          <p:nvPr/>
        </p:nvSpPr>
        <p:spPr>
          <a:xfrm rot="0">
            <a:off x="16138057" y="9198270"/>
            <a:ext cx="1598461" cy="358773"/>
          </a:xfrm>
          <a:prstGeom prst="rect">
            <a:avLst/>
          </a:prstGeom>
        </p:spPr>
        <p:txBody>
          <a:bodyPr anchor="t" rtlCol="false" tIns="0" lIns="0" bIns="0" rIns="0">
            <a:spAutoFit/>
          </a:bodyPr>
          <a:lstStyle/>
          <a:p>
            <a:pPr algn="r">
              <a:lnSpc>
                <a:spcPts val="2800"/>
              </a:lnSpc>
            </a:pPr>
            <a:r>
              <a:rPr lang="en-US" sz="2000">
                <a:solidFill>
                  <a:srgbClr val="FFFFFF"/>
                </a:solidFill>
                <a:latin typeface="Roboto"/>
                <a:ea typeface="Roboto"/>
                <a:cs typeface="Roboto"/>
                <a:sym typeface="Roboto"/>
              </a:rPr>
              <a:t>22/08/29</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86684" y="4713623"/>
            <a:ext cx="12395060" cy="1045142"/>
          </a:xfrm>
          <a:prstGeom prst="rect">
            <a:avLst/>
          </a:prstGeom>
        </p:spPr>
        <p:txBody>
          <a:bodyPr anchor="t" rtlCol="false" tIns="0" lIns="0" bIns="0" rIns="0">
            <a:spAutoFit/>
          </a:bodyPr>
          <a:lstStyle/>
          <a:p>
            <a:pPr algn="ctr" marL="0" indent="0" lvl="0">
              <a:lnSpc>
                <a:spcPts val="8593"/>
              </a:lnSpc>
              <a:spcBef>
                <a:spcPct val="0"/>
              </a:spcBef>
            </a:pPr>
            <a:r>
              <a:rPr lang="en-US" b="true" sz="6138">
                <a:solidFill>
                  <a:srgbClr val="FFFFFF"/>
                </a:solidFill>
                <a:latin typeface="Open Sans Bold"/>
                <a:ea typeface="Open Sans Bold"/>
                <a:cs typeface="Open Sans Bold"/>
                <a:sym typeface="Open Sans Bold"/>
              </a:rPr>
              <a:t>VIDEO EN PIECE JOINTE DU MAIL</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13952" y="0"/>
            <a:ext cx="10474048" cy="10287000"/>
            <a:chOff x="0" y="0"/>
            <a:chExt cx="2758597" cy="2709333"/>
          </a:xfrm>
        </p:grpSpPr>
        <p:sp>
          <p:nvSpPr>
            <p:cNvPr name="Freeform 3" id="3"/>
            <p:cNvSpPr/>
            <p:nvPr/>
          </p:nvSpPr>
          <p:spPr>
            <a:xfrm flipH="false" flipV="false" rot="0">
              <a:off x="0" y="0"/>
              <a:ext cx="2758597" cy="2709333"/>
            </a:xfrm>
            <a:custGeom>
              <a:avLst/>
              <a:gdLst/>
              <a:ahLst/>
              <a:cxnLst/>
              <a:rect r="r" b="b" t="t" l="l"/>
              <a:pathLst>
                <a:path h="2709333" w="2758597">
                  <a:moveTo>
                    <a:pt x="0" y="0"/>
                  </a:moveTo>
                  <a:lnTo>
                    <a:pt x="2758597" y="0"/>
                  </a:lnTo>
                  <a:lnTo>
                    <a:pt x="2758597" y="2709333"/>
                  </a:lnTo>
                  <a:lnTo>
                    <a:pt x="0" y="2709333"/>
                  </a:lnTo>
                  <a:close/>
                </a:path>
              </a:pathLst>
            </a:custGeom>
            <a:solidFill>
              <a:srgbClr val="000000"/>
            </a:solidFill>
          </p:spPr>
        </p:sp>
        <p:sp>
          <p:nvSpPr>
            <p:cNvPr name="TextBox 4" id="4"/>
            <p:cNvSpPr txBox="true"/>
            <p:nvPr/>
          </p:nvSpPr>
          <p:spPr>
            <a:xfrm>
              <a:off x="0" y="-38100"/>
              <a:ext cx="2758597"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028700" y="2565356"/>
            <a:ext cx="748505"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028700" y="1047115"/>
            <a:ext cx="5821321" cy="1318613"/>
            <a:chOff x="0" y="0"/>
            <a:chExt cx="7761761" cy="1758150"/>
          </a:xfrm>
        </p:grpSpPr>
        <p:sp>
          <p:nvSpPr>
            <p:cNvPr name="TextBox 7" id="7"/>
            <p:cNvSpPr txBox="true"/>
            <p:nvPr/>
          </p:nvSpPr>
          <p:spPr>
            <a:xfrm rot="0">
              <a:off x="0" y="751675"/>
              <a:ext cx="7761761" cy="1006475"/>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OBJECTIF</a:t>
              </a:r>
            </a:p>
          </p:txBody>
        </p:sp>
        <p:sp>
          <p:nvSpPr>
            <p:cNvPr name="TextBox 8" id="8"/>
            <p:cNvSpPr txBox="true"/>
            <p:nvPr/>
          </p:nvSpPr>
          <p:spPr>
            <a:xfrm rot="0">
              <a:off x="0" y="-19050"/>
              <a:ext cx="7761761" cy="518583"/>
            </a:xfrm>
            <a:prstGeom prst="rect">
              <a:avLst/>
            </a:prstGeom>
          </p:spPr>
          <p:txBody>
            <a:bodyPr anchor="t" rtlCol="false" tIns="0" lIns="0" bIns="0" rIns="0">
              <a:spAutoFit/>
            </a:bodyPr>
            <a:lstStyle/>
            <a:p>
              <a:pPr algn="l">
                <a:lnSpc>
                  <a:spcPts val="3125"/>
                </a:lnSpc>
              </a:pPr>
              <a:r>
                <a:rPr lang="en-US" b="true" sz="2500" spc="250">
                  <a:solidFill>
                    <a:srgbClr val="000000"/>
                  </a:solidFill>
                  <a:latin typeface="Roboto Bold"/>
                  <a:ea typeface="Roboto Bold"/>
                  <a:cs typeface="Roboto Bold"/>
                  <a:sym typeface="Roboto Bold"/>
                </a:rPr>
                <a:t>CONSLUSION</a:t>
              </a:r>
            </a:p>
          </p:txBody>
        </p:sp>
      </p:grpSp>
      <p:sp>
        <p:nvSpPr>
          <p:cNvPr name="Freeform 9" id="9"/>
          <p:cNvSpPr/>
          <p:nvPr/>
        </p:nvSpPr>
        <p:spPr>
          <a:xfrm flipH="false" flipV="false" rot="0">
            <a:off x="7813952" y="7446041"/>
            <a:ext cx="10474048" cy="4393281"/>
          </a:xfrm>
          <a:custGeom>
            <a:avLst/>
            <a:gdLst/>
            <a:ahLst/>
            <a:cxnLst/>
            <a:rect r="r" b="b" t="t" l="l"/>
            <a:pathLst>
              <a:path h="4393281" w="10474048">
                <a:moveTo>
                  <a:pt x="0" y="0"/>
                </a:moveTo>
                <a:lnTo>
                  <a:pt x="10474048" y="0"/>
                </a:lnTo>
                <a:lnTo>
                  <a:pt x="10474048" y="4393281"/>
                </a:lnTo>
                <a:lnTo>
                  <a:pt x="0" y="4393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437979" y="1047115"/>
            <a:ext cx="5821321" cy="1318613"/>
            <a:chOff x="0" y="0"/>
            <a:chExt cx="7761761" cy="1758150"/>
          </a:xfrm>
        </p:grpSpPr>
        <p:sp>
          <p:nvSpPr>
            <p:cNvPr name="TextBox 11" id="11"/>
            <p:cNvSpPr txBox="true"/>
            <p:nvPr/>
          </p:nvSpPr>
          <p:spPr>
            <a:xfrm rot="0">
              <a:off x="0" y="751675"/>
              <a:ext cx="7761761" cy="1006475"/>
            </a:xfrm>
            <a:prstGeom prst="rect">
              <a:avLst/>
            </a:prstGeom>
          </p:spPr>
          <p:txBody>
            <a:bodyPr anchor="t" rtlCol="false" tIns="0" lIns="0" bIns="0" rIns="0">
              <a:spAutoFit/>
            </a:bodyPr>
            <a:lstStyle/>
            <a:p>
              <a:pPr algn="r">
                <a:lnSpc>
                  <a:spcPts val="6093"/>
                </a:lnSpc>
              </a:pPr>
              <a:r>
                <a:rPr lang="en-US" sz="4875" spc="487">
                  <a:solidFill>
                    <a:srgbClr val="FFFFFF"/>
                  </a:solidFill>
                  <a:latin typeface="League Spartan"/>
                  <a:ea typeface="League Spartan"/>
                  <a:cs typeface="League Spartan"/>
                  <a:sym typeface="League Spartan"/>
                </a:rPr>
                <a:t>SATISTIQUES</a:t>
              </a:r>
            </a:p>
          </p:txBody>
        </p:sp>
        <p:sp>
          <p:nvSpPr>
            <p:cNvPr name="TextBox 12" id="12"/>
            <p:cNvSpPr txBox="true"/>
            <p:nvPr/>
          </p:nvSpPr>
          <p:spPr>
            <a:xfrm rot="0">
              <a:off x="0" y="-19050"/>
              <a:ext cx="7761761" cy="518583"/>
            </a:xfrm>
            <a:prstGeom prst="rect">
              <a:avLst/>
            </a:prstGeom>
          </p:spPr>
          <p:txBody>
            <a:bodyPr anchor="t" rtlCol="false" tIns="0" lIns="0" bIns="0" rIns="0">
              <a:spAutoFit/>
            </a:bodyPr>
            <a:lstStyle/>
            <a:p>
              <a:pPr algn="r">
                <a:lnSpc>
                  <a:spcPts val="3125"/>
                </a:lnSpc>
              </a:pPr>
              <a:r>
                <a:rPr lang="en-US" b="true" sz="2500" spc="250">
                  <a:solidFill>
                    <a:srgbClr val="FFFFFF"/>
                  </a:solidFill>
                  <a:latin typeface="Roboto Bold"/>
                  <a:ea typeface="Roboto Bold"/>
                  <a:cs typeface="Roboto Bold"/>
                  <a:sym typeface="Roboto Bold"/>
                </a:rPr>
                <a:t>CONCLUSION</a:t>
              </a:r>
            </a:p>
          </p:txBody>
        </p:sp>
      </p:grpSp>
      <p:sp>
        <p:nvSpPr>
          <p:cNvPr name="TextBox 13" id="13"/>
          <p:cNvSpPr txBox="true"/>
          <p:nvPr/>
        </p:nvSpPr>
        <p:spPr>
          <a:xfrm rot="0">
            <a:off x="8541819" y="3005881"/>
            <a:ext cx="9746181" cy="5268477"/>
          </a:xfrm>
          <a:prstGeom prst="rect">
            <a:avLst/>
          </a:prstGeom>
        </p:spPr>
        <p:txBody>
          <a:bodyPr anchor="t" rtlCol="false" tIns="0" lIns="0" bIns="0" rIns="0">
            <a:spAutoFit/>
          </a:bodyPr>
          <a:lstStyle/>
          <a:p>
            <a:pPr algn="just">
              <a:lnSpc>
                <a:spcPts val="4606"/>
              </a:lnSpc>
            </a:pPr>
            <a:r>
              <a:rPr lang="en-US" sz="3290">
                <a:solidFill>
                  <a:srgbClr val="FFFFFF"/>
                </a:solidFill>
                <a:latin typeface="Open Sans"/>
                <a:ea typeface="Open Sans"/>
                <a:cs typeface="Open Sans"/>
                <a:sym typeface="Open Sans"/>
              </a:rPr>
              <a:t>📂 ARCHITECTURE </a:t>
            </a:r>
          </a:p>
          <a:p>
            <a:pPr algn="just">
              <a:lnSpc>
                <a:spcPts val="3666"/>
              </a:lnSpc>
            </a:pPr>
            <a:r>
              <a:rPr lang="en-US" sz="2619">
                <a:solidFill>
                  <a:srgbClr val="FFFFFF"/>
                </a:solidFill>
                <a:latin typeface="Open Sans"/>
                <a:ea typeface="Open Sans"/>
                <a:cs typeface="Open Sans"/>
                <a:sym typeface="Open Sans"/>
              </a:rPr>
              <a:t>→ 16 fichiers PHP </a:t>
            </a:r>
          </a:p>
          <a:p>
            <a:pPr algn="just">
              <a:lnSpc>
                <a:spcPts val="3666"/>
              </a:lnSpc>
            </a:pPr>
            <a:r>
              <a:rPr lang="en-US" sz="2619">
                <a:solidFill>
                  <a:srgbClr val="FFFFFF"/>
                </a:solidFill>
                <a:latin typeface="Open Sans"/>
                <a:ea typeface="Open Sans"/>
                <a:cs typeface="Open Sans"/>
                <a:sym typeface="Open Sans"/>
              </a:rPr>
              <a:t>→ 5 tables SQL</a:t>
            </a:r>
          </a:p>
          <a:p>
            <a:pPr algn="just">
              <a:lnSpc>
                <a:spcPts val="3666"/>
              </a:lnSpc>
            </a:pPr>
            <a:r>
              <a:rPr lang="en-US" sz="2619">
                <a:solidFill>
                  <a:srgbClr val="FFFFFF"/>
                </a:solidFill>
                <a:latin typeface="Open Sans"/>
                <a:ea typeface="Open Sans"/>
                <a:cs typeface="Open Sans"/>
                <a:sym typeface="Open Sans"/>
              </a:rPr>
              <a:t> → 8 relations de clés étrangères </a:t>
            </a:r>
          </a:p>
          <a:p>
            <a:pPr algn="just">
              <a:lnSpc>
                <a:spcPts val="3666"/>
              </a:lnSpc>
            </a:pPr>
          </a:p>
          <a:p>
            <a:pPr algn="just">
              <a:lnSpc>
                <a:spcPts val="4606"/>
              </a:lnSpc>
            </a:pPr>
            <a:r>
              <a:rPr lang="en-US" sz="3290">
                <a:solidFill>
                  <a:srgbClr val="FFFFFF"/>
                </a:solidFill>
                <a:latin typeface="Open Sans"/>
                <a:ea typeface="Open Sans"/>
                <a:cs typeface="Open Sans"/>
                <a:sym typeface="Open Sans"/>
              </a:rPr>
              <a:t>⚡ FONCTIONNALITÉS  </a:t>
            </a:r>
          </a:p>
          <a:p>
            <a:pPr algn="just">
              <a:lnSpc>
                <a:spcPts val="3666"/>
              </a:lnSpc>
            </a:pPr>
            <a:r>
              <a:rPr lang="en-US" sz="2619">
                <a:solidFill>
                  <a:srgbClr val="FFFFFF"/>
                </a:solidFill>
                <a:latin typeface="Open Sans"/>
                <a:ea typeface="Open Sans"/>
                <a:cs typeface="Open Sans"/>
                <a:sym typeface="Open Sans"/>
              </a:rPr>
              <a:t> → 8 produits en catalogue  </a:t>
            </a:r>
          </a:p>
          <a:p>
            <a:pPr algn="just">
              <a:lnSpc>
                <a:spcPts val="3666"/>
              </a:lnSpc>
            </a:pPr>
            <a:r>
              <a:rPr lang="en-US" sz="2619">
                <a:solidFill>
                  <a:srgbClr val="FFFFFF"/>
                </a:solidFill>
                <a:latin typeface="Open Sans"/>
                <a:ea typeface="Open Sans"/>
                <a:cs typeface="Open Sans"/>
                <a:sym typeface="Open Sans"/>
              </a:rPr>
              <a:t>→ Panier temps réel  </a:t>
            </a:r>
          </a:p>
          <a:p>
            <a:pPr algn="just">
              <a:lnSpc>
                <a:spcPts val="3666"/>
              </a:lnSpc>
            </a:pPr>
            <a:r>
              <a:rPr lang="en-US" sz="2619">
                <a:solidFill>
                  <a:srgbClr val="FFFFFF"/>
                </a:solidFill>
                <a:latin typeface="Open Sans"/>
                <a:ea typeface="Open Sans"/>
                <a:cs typeface="Open Sans"/>
                <a:sym typeface="Open Sans"/>
              </a:rPr>
              <a:t>→ Système de commande complet</a:t>
            </a:r>
          </a:p>
          <a:p>
            <a:pPr algn="just">
              <a:lnSpc>
                <a:spcPts val="3666"/>
              </a:lnSpc>
            </a:pPr>
            <a:r>
              <a:rPr lang="en-US" sz="2619">
                <a:solidFill>
                  <a:srgbClr val="FFFFFF"/>
                </a:solidFill>
                <a:latin typeface="Open Sans"/>
                <a:ea typeface="Open Sans"/>
                <a:cs typeface="Open Sans"/>
                <a:sym typeface="Open Sans"/>
              </a:rPr>
              <a:t>→ gestion du compte utilisateur </a:t>
            </a:r>
          </a:p>
          <a:p>
            <a:pPr algn="just">
              <a:lnSpc>
                <a:spcPts val="3666"/>
              </a:lnSpc>
            </a:pPr>
            <a:r>
              <a:rPr lang="en-US" sz="2619">
                <a:solidFill>
                  <a:srgbClr val="FFFFFF"/>
                </a:solidFill>
                <a:latin typeface="Open Sans"/>
                <a:ea typeface="Open Sans"/>
                <a:cs typeface="Open Sans"/>
                <a:sym typeface="Open Sans"/>
              </a:rPr>
              <a:t>→ bisualisation de toutes les commandes</a:t>
            </a:r>
          </a:p>
        </p:txBody>
      </p:sp>
      <p:sp>
        <p:nvSpPr>
          <p:cNvPr name="TextBox 14" id="14"/>
          <p:cNvSpPr txBox="true"/>
          <p:nvPr/>
        </p:nvSpPr>
        <p:spPr>
          <a:xfrm rot="0">
            <a:off x="238633" y="2698706"/>
            <a:ext cx="7575319" cy="7560243"/>
          </a:xfrm>
          <a:prstGeom prst="rect">
            <a:avLst/>
          </a:prstGeom>
        </p:spPr>
        <p:txBody>
          <a:bodyPr anchor="t" rtlCol="false" tIns="0" lIns="0" bIns="0" rIns="0">
            <a:spAutoFit/>
          </a:bodyPr>
          <a:lstStyle/>
          <a:p>
            <a:pPr algn="l">
              <a:lnSpc>
                <a:spcPts val="4604"/>
              </a:lnSpc>
            </a:pPr>
            <a:r>
              <a:rPr lang="en-US" sz="3288" b="true">
                <a:solidFill>
                  <a:srgbClr val="000000"/>
                </a:solidFill>
                <a:latin typeface="Open Sans Bold"/>
                <a:ea typeface="Open Sans Bold"/>
                <a:cs typeface="Open Sans Bold"/>
                <a:sym typeface="Open Sans Bold"/>
              </a:rPr>
              <a:t>OBJECTIFS </a:t>
            </a:r>
            <a:r>
              <a:rPr lang="en-US" sz="3288" b="true">
                <a:solidFill>
                  <a:srgbClr val="000000"/>
                </a:solidFill>
                <a:latin typeface="Open Sans Bold"/>
                <a:ea typeface="Open Sans Bold"/>
                <a:cs typeface="Open Sans Bold"/>
                <a:sym typeface="Open Sans Bold"/>
              </a:rPr>
              <a:t>ATTEINTS ✅</a:t>
            </a:r>
          </a:p>
          <a:p>
            <a:pPr algn="l">
              <a:lnSpc>
                <a:spcPts val="4256"/>
              </a:lnSpc>
            </a:pPr>
            <a:r>
              <a:rPr lang="en-US" sz="3040">
                <a:solidFill>
                  <a:srgbClr val="000000"/>
                </a:solidFill>
                <a:latin typeface="Open Sans"/>
                <a:ea typeface="Open Sans"/>
                <a:cs typeface="Open Sans"/>
                <a:sym typeface="Open Sans"/>
              </a:rPr>
              <a:t>→ Site e-commerce fonctionnel </a:t>
            </a:r>
          </a:p>
          <a:p>
            <a:pPr algn="l">
              <a:lnSpc>
                <a:spcPts val="4256"/>
              </a:lnSpc>
            </a:pPr>
            <a:r>
              <a:rPr lang="en-US" sz="3040">
                <a:solidFill>
                  <a:srgbClr val="000000"/>
                </a:solidFill>
                <a:latin typeface="Open Sans"/>
                <a:ea typeface="Open Sans"/>
                <a:cs typeface="Open Sans"/>
                <a:sym typeface="Open Sans"/>
              </a:rPr>
              <a:t>→ Base de données normalisée </a:t>
            </a:r>
          </a:p>
          <a:p>
            <a:pPr algn="l">
              <a:lnSpc>
                <a:spcPts val="4256"/>
              </a:lnSpc>
            </a:pPr>
            <a:r>
              <a:rPr lang="en-US" sz="3040">
                <a:solidFill>
                  <a:srgbClr val="000000"/>
                </a:solidFill>
                <a:latin typeface="Open Sans"/>
                <a:ea typeface="Open Sans"/>
                <a:cs typeface="Open Sans"/>
                <a:sym typeface="Open Sans"/>
              </a:rPr>
              <a:t>→ Sécurité renforcée </a:t>
            </a:r>
          </a:p>
          <a:p>
            <a:pPr algn="l">
              <a:lnSpc>
                <a:spcPts val="4256"/>
              </a:lnSpc>
            </a:pPr>
            <a:r>
              <a:rPr lang="en-US" sz="3040">
                <a:solidFill>
                  <a:srgbClr val="000000"/>
                </a:solidFill>
                <a:latin typeface="Open Sans"/>
                <a:ea typeface="Open Sans"/>
                <a:cs typeface="Open Sans"/>
                <a:sym typeface="Open Sans"/>
              </a:rPr>
              <a:t>→ Expérience utilisateur fluide</a:t>
            </a:r>
          </a:p>
          <a:p>
            <a:pPr algn="l">
              <a:lnSpc>
                <a:spcPts val="4256"/>
              </a:lnSpc>
            </a:pPr>
            <a:r>
              <a:rPr lang="en-US" sz="3040">
                <a:solidFill>
                  <a:srgbClr val="000000"/>
                </a:solidFill>
                <a:latin typeface="Open Sans"/>
                <a:ea typeface="Open Sans"/>
                <a:cs typeface="Open Sans"/>
                <a:sym typeface="Open Sans"/>
              </a:rPr>
              <a:t>→ visualisation des stocks</a:t>
            </a:r>
          </a:p>
          <a:p>
            <a:pPr algn="l">
              <a:lnSpc>
                <a:spcPts val="4083"/>
              </a:lnSpc>
            </a:pPr>
          </a:p>
          <a:p>
            <a:pPr algn="l">
              <a:lnSpc>
                <a:spcPts val="4604"/>
              </a:lnSpc>
            </a:pPr>
            <a:r>
              <a:rPr lang="en-US" sz="3288" b="true">
                <a:solidFill>
                  <a:srgbClr val="000000"/>
                </a:solidFill>
                <a:latin typeface="Open Sans Bold"/>
                <a:ea typeface="Open Sans Bold"/>
                <a:cs typeface="Open Sans Bold"/>
                <a:sym typeface="Open Sans Bold"/>
              </a:rPr>
              <a:t>A Corriger :</a:t>
            </a:r>
          </a:p>
          <a:p>
            <a:pPr algn="l">
              <a:lnSpc>
                <a:spcPts val="4256"/>
              </a:lnSpc>
            </a:pPr>
            <a:r>
              <a:rPr lang="en-US" sz="3040">
                <a:solidFill>
                  <a:srgbClr val="000000"/>
                </a:solidFill>
                <a:latin typeface="Open Sans"/>
                <a:ea typeface="Open Sans"/>
                <a:cs typeface="Open Sans"/>
                <a:sym typeface="Open Sans"/>
              </a:rPr>
              <a:t>→ suppression du compte </a:t>
            </a:r>
          </a:p>
          <a:p>
            <a:pPr algn="l">
              <a:lnSpc>
                <a:spcPts val="4256"/>
              </a:lnSpc>
            </a:pPr>
          </a:p>
          <a:p>
            <a:pPr algn="l">
              <a:lnSpc>
                <a:spcPts val="4606"/>
              </a:lnSpc>
            </a:pPr>
            <a:r>
              <a:rPr lang="en-US" sz="3290" b="true">
                <a:solidFill>
                  <a:srgbClr val="000000"/>
                </a:solidFill>
                <a:latin typeface="Open Sans Bold"/>
                <a:ea typeface="Open Sans Bold"/>
                <a:cs typeface="Open Sans Bold"/>
                <a:sym typeface="Open Sans Bold"/>
              </a:rPr>
              <a:t>A Ajouter :</a:t>
            </a:r>
          </a:p>
          <a:p>
            <a:pPr algn="l">
              <a:lnSpc>
                <a:spcPts val="4256"/>
              </a:lnSpc>
            </a:pPr>
            <a:r>
              <a:rPr lang="en-US" sz="3040">
                <a:solidFill>
                  <a:srgbClr val="000000"/>
                </a:solidFill>
                <a:latin typeface="Open Sans"/>
                <a:ea typeface="Open Sans"/>
                <a:cs typeface="Open Sans"/>
                <a:sym typeface="Open Sans"/>
              </a:rPr>
              <a:t>→ Compte admin pour gerer les produit les stock etc...</a:t>
            </a:r>
          </a:p>
          <a:p>
            <a:pPr algn="l">
              <a:lnSpc>
                <a:spcPts val="408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0184" y="0"/>
            <a:ext cx="6597816" cy="10287000"/>
            <a:chOff x="0" y="0"/>
            <a:chExt cx="1737696" cy="2709333"/>
          </a:xfrm>
        </p:grpSpPr>
        <p:sp>
          <p:nvSpPr>
            <p:cNvPr name="Freeform 3" id="3"/>
            <p:cNvSpPr/>
            <p:nvPr/>
          </p:nvSpPr>
          <p:spPr>
            <a:xfrm flipH="false" flipV="false" rot="0">
              <a:off x="0" y="0"/>
              <a:ext cx="1737696" cy="2709333"/>
            </a:xfrm>
            <a:custGeom>
              <a:avLst/>
              <a:gdLst/>
              <a:ahLst/>
              <a:cxnLst/>
              <a:rect r="r" b="b" t="t" l="l"/>
              <a:pathLst>
                <a:path h="2709333" w="1737696">
                  <a:moveTo>
                    <a:pt x="0" y="0"/>
                  </a:moveTo>
                  <a:lnTo>
                    <a:pt x="1737696" y="0"/>
                  </a:lnTo>
                  <a:lnTo>
                    <a:pt x="1737696" y="2709333"/>
                  </a:lnTo>
                  <a:lnTo>
                    <a:pt x="0" y="2709333"/>
                  </a:lnTo>
                  <a:close/>
                </a:path>
              </a:pathLst>
            </a:custGeom>
            <a:solidFill>
              <a:srgbClr val="000000"/>
            </a:solidFill>
          </p:spPr>
        </p:sp>
        <p:sp>
          <p:nvSpPr>
            <p:cNvPr name="TextBox 4" id="4"/>
            <p:cNvSpPr txBox="true"/>
            <p:nvPr/>
          </p:nvSpPr>
          <p:spPr>
            <a:xfrm>
              <a:off x="0" y="-38100"/>
              <a:ext cx="1737696"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028700" y="5887539"/>
            <a:ext cx="748505"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1690184" y="-1738426"/>
            <a:ext cx="9386503" cy="3937116"/>
          </a:xfrm>
          <a:custGeom>
            <a:avLst/>
            <a:gdLst/>
            <a:ahLst/>
            <a:cxnLst/>
            <a:rect r="r" b="b" t="t" l="l"/>
            <a:pathLst>
              <a:path h="3937116" w="9386503">
                <a:moveTo>
                  <a:pt x="0" y="0"/>
                </a:moveTo>
                <a:lnTo>
                  <a:pt x="9386503" y="0"/>
                </a:lnTo>
                <a:lnTo>
                  <a:pt x="9386503" y="3937117"/>
                </a:lnTo>
                <a:lnTo>
                  <a:pt x="0" y="39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690184" y="8412159"/>
            <a:ext cx="9386503" cy="3937116"/>
          </a:xfrm>
          <a:custGeom>
            <a:avLst/>
            <a:gdLst/>
            <a:ahLst/>
            <a:cxnLst/>
            <a:rect r="r" b="b" t="t" l="l"/>
            <a:pathLst>
              <a:path h="3937116" w="9386503">
                <a:moveTo>
                  <a:pt x="0" y="0"/>
                </a:moveTo>
                <a:lnTo>
                  <a:pt x="9386503" y="0"/>
                </a:lnTo>
                <a:lnTo>
                  <a:pt x="9386503" y="3937117"/>
                </a:lnTo>
                <a:lnTo>
                  <a:pt x="0" y="39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740652" y="1839475"/>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PARTIE I</a:t>
            </a:r>
          </a:p>
        </p:txBody>
      </p:sp>
      <p:sp>
        <p:nvSpPr>
          <p:cNvPr name="TextBox 9" id="9"/>
          <p:cNvSpPr txBox="true"/>
          <p:nvPr/>
        </p:nvSpPr>
        <p:spPr>
          <a:xfrm rot="0">
            <a:off x="12729768" y="6252715"/>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FONCTIONNALITÉS DU SITE</a:t>
            </a:r>
          </a:p>
        </p:txBody>
      </p:sp>
      <p:sp>
        <p:nvSpPr>
          <p:cNvPr name="TextBox 10" id="10"/>
          <p:cNvSpPr txBox="true"/>
          <p:nvPr/>
        </p:nvSpPr>
        <p:spPr>
          <a:xfrm rot="0">
            <a:off x="12740652" y="2722123"/>
            <a:ext cx="4518648" cy="711198"/>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ARCHITECTURE DE LA BASE DE DONNÉES</a:t>
            </a:r>
          </a:p>
        </p:txBody>
      </p:sp>
      <p:sp>
        <p:nvSpPr>
          <p:cNvPr name="TextBox 11" id="11"/>
          <p:cNvSpPr txBox="true"/>
          <p:nvPr/>
        </p:nvSpPr>
        <p:spPr>
          <a:xfrm rot="0">
            <a:off x="12740652" y="3604771"/>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 SÉCURITÉ &amp; CRYPTAGE</a:t>
            </a:r>
          </a:p>
        </p:txBody>
      </p:sp>
      <p:sp>
        <p:nvSpPr>
          <p:cNvPr name="TextBox 12" id="12"/>
          <p:cNvSpPr txBox="true"/>
          <p:nvPr/>
        </p:nvSpPr>
        <p:spPr>
          <a:xfrm rot="0">
            <a:off x="12740652" y="7135363"/>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SYSTÈME DE PANIER DYNAMIQUE</a:t>
            </a:r>
          </a:p>
        </p:txBody>
      </p:sp>
      <p:sp>
        <p:nvSpPr>
          <p:cNvPr name="TextBox 13" id="13"/>
          <p:cNvSpPr txBox="true"/>
          <p:nvPr/>
        </p:nvSpPr>
        <p:spPr>
          <a:xfrm rot="0">
            <a:off x="12729768" y="4487419"/>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GESTION DES SESSIONS</a:t>
            </a:r>
          </a:p>
        </p:txBody>
      </p:sp>
      <p:sp>
        <p:nvSpPr>
          <p:cNvPr name="TextBox 14" id="14"/>
          <p:cNvSpPr txBox="true"/>
          <p:nvPr/>
        </p:nvSpPr>
        <p:spPr>
          <a:xfrm rot="0">
            <a:off x="12740652" y="8018011"/>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PROCESSUS DE COMMANDE</a:t>
            </a:r>
          </a:p>
        </p:txBody>
      </p:sp>
      <p:sp>
        <p:nvSpPr>
          <p:cNvPr name="TextBox 15" id="15"/>
          <p:cNvSpPr txBox="true"/>
          <p:nvPr/>
        </p:nvSpPr>
        <p:spPr>
          <a:xfrm rot="0">
            <a:off x="12740652" y="5370067"/>
            <a:ext cx="4518648" cy="358773"/>
          </a:xfrm>
          <a:prstGeom prst="rect">
            <a:avLst/>
          </a:prstGeom>
        </p:spPr>
        <p:txBody>
          <a:bodyPr anchor="t" rtlCol="false" tIns="0" lIns="0" bIns="0" rIns="0">
            <a:spAutoFit/>
          </a:bodyPr>
          <a:lstStyle/>
          <a:p>
            <a:pPr algn="l">
              <a:lnSpc>
                <a:spcPts val="2800"/>
              </a:lnSpc>
            </a:pPr>
            <a:r>
              <a:rPr lang="en-US" b="true" sz="2000">
                <a:solidFill>
                  <a:srgbClr val="FFFFFF"/>
                </a:solidFill>
                <a:latin typeface="Roboto Bold"/>
                <a:ea typeface="Roboto Bold"/>
                <a:cs typeface="Roboto Bold"/>
                <a:sym typeface="Roboto Bold"/>
              </a:rPr>
              <a:t>PARTIE II</a:t>
            </a:r>
          </a:p>
        </p:txBody>
      </p:sp>
      <p:sp>
        <p:nvSpPr>
          <p:cNvPr name="TextBox 16" id="16"/>
          <p:cNvSpPr txBox="true"/>
          <p:nvPr/>
        </p:nvSpPr>
        <p:spPr>
          <a:xfrm rot="0">
            <a:off x="1028700" y="4928292"/>
            <a:ext cx="5821321" cy="759619"/>
          </a:xfrm>
          <a:prstGeom prst="rect">
            <a:avLst/>
          </a:prstGeom>
        </p:spPr>
        <p:txBody>
          <a:bodyPr anchor="t" rtlCol="false" tIns="0" lIns="0" bIns="0" rIns="0">
            <a:spAutoFit/>
          </a:bodyPr>
          <a:lstStyle/>
          <a:p>
            <a:pPr algn="l">
              <a:lnSpc>
                <a:spcPts val="6093"/>
              </a:lnSpc>
            </a:pPr>
            <a:r>
              <a:rPr lang="en-US" sz="4875" spc="487">
                <a:solidFill>
                  <a:srgbClr val="000000"/>
                </a:solidFill>
                <a:latin typeface="League Spartan"/>
                <a:ea typeface="League Spartan"/>
                <a:cs typeface="League Spartan"/>
                <a:sym typeface="League Spartan"/>
              </a:rPr>
              <a:t>SOMMAIRE</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565356"/>
            <a:ext cx="748505"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6990070"/>
            <a:ext cx="18288000" cy="7670800"/>
          </a:xfrm>
          <a:custGeom>
            <a:avLst/>
            <a:gdLst/>
            <a:ahLst/>
            <a:cxnLst/>
            <a:rect r="r" b="b" t="t" l="l"/>
            <a:pathLst>
              <a:path h="7670800" w="18288000">
                <a:moveTo>
                  <a:pt x="0" y="0"/>
                </a:moveTo>
                <a:lnTo>
                  <a:pt x="18288000" y="0"/>
                </a:lnTo>
                <a:lnTo>
                  <a:pt x="18288000" y="7670800"/>
                </a:lnTo>
                <a:lnTo>
                  <a:pt x="0" y="767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91039" y="8470134"/>
            <a:ext cx="1872146" cy="987131"/>
          </a:xfrm>
          <a:custGeom>
            <a:avLst/>
            <a:gdLst/>
            <a:ahLst/>
            <a:cxnLst/>
            <a:rect r="r" b="b" t="t" l="l"/>
            <a:pathLst>
              <a:path h="987131" w="1872146">
                <a:moveTo>
                  <a:pt x="0" y="0"/>
                </a:moveTo>
                <a:lnTo>
                  <a:pt x="1872145" y="0"/>
                </a:lnTo>
                <a:lnTo>
                  <a:pt x="1872145" y="987131"/>
                </a:lnTo>
                <a:lnTo>
                  <a:pt x="0" y="987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827111" y="8963700"/>
            <a:ext cx="2131217" cy="1119858"/>
          </a:xfrm>
          <a:custGeom>
            <a:avLst/>
            <a:gdLst/>
            <a:ahLst/>
            <a:cxnLst/>
            <a:rect r="r" b="b" t="t" l="l"/>
            <a:pathLst>
              <a:path h="1119858" w="2131217">
                <a:moveTo>
                  <a:pt x="0" y="0"/>
                </a:moveTo>
                <a:lnTo>
                  <a:pt x="2131217" y="0"/>
                </a:lnTo>
                <a:lnTo>
                  <a:pt x="2131217" y="1119857"/>
                </a:lnTo>
                <a:lnTo>
                  <a:pt x="0" y="1119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482203" y="8051257"/>
            <a:ext cx="1441086" cy="2032300"/>
          </a:xfrm>
          <a:custGeom>
            <a:avLst/>
            <a:gdLst/>
            <a:ahLst/>
            <a:cxnLst/>
            <a:rect r="r" b="b" t="t" l="l"/>
            <a:pathLst>
              <a:path h="2032300" w="1441086">
                <a:moveTo>
                  <a:pt x="0" y="0"/>
                </a:moveTo>
                <a:lnTo>
                  <a:pt x="1441086" y="0"/>
                </a:lnTo>
                <a:lnTo>
                  <a:pt x="1441086" y="2032300"/>
                </a:lnTo>
                <a:lnTo>
                  <a:pt x="0" y="2032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851755" y="8102326"/>
            <a:ext cx="1718268" cy="1981231"/>
          </a:xfrm>
          <a:custGeom>
            <a:avLst/>
            <a:gdLst/>
            <a:ahLst/>
            <a:cxnLst/>
            <a:rect r="r" b="b" t="t" l="l"/>
            <a:pathLst>
              <a:path h="1981231" w="1718268">
                <a:moveTo>
                  <a:pt x="0" y="0"/>
                </a:moveTo>
                <a:lnTo>
                  <a:pt x="1718268" y="0"/>
                </a:lnTo>
                <a:lnTo>
                  <a:pt x="1718268" y="1981231"/>
                </a:lnTo>
                <a:lnTo>
                  <a:pt x="0" y="19812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093898" y="8566194"/>
            <a:ext cx="1689277" cy="1053494"/>
          </a:xfrm>
          <a:custGeom>
            <a:avLst/>
            <a:gdLst/>
            <a:ahLst/>
            <a:cxnLst/>
            <a:rect r="r" b="b" t="t" l="l"/>
            <a:pathLst>
              <a:path h="1053494" w="1689277">
                <a:moveTo>
                  <a:pt x="0" y="0"/>
                </a:moveTo>
                <a:lnTo>
                  <a:pt x="1689277" y="0"/>
                </a:lnTo>
                <a:lnTo>
                  <a:pt x="1689277" y="1053495"/>
                </a:lnTo>
                <a:lnTo>
                  <a:pt x="0" y="10534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028700" y="1047115"/>
            <a:ext cx="5821321" cy="1318613"/>
            <a:chOff x="0" y="0"/>
            <a:chExt cx="7761761" cy="1758150"/>
          </a:xfrm>
        </p:grpSpPr>
        <p:sp>
          <p:nvSpPr>
            <p:cNvPr name="TextBox 10" id="10"/>
            <p:cNvSpPr txBox="true"/>
            <p:nvPr/>
          </p:nvSpPr>
          <p:spPr>
            <a:xfrm rot="0">
              <a:off x="0" y="751675"/>
              <a:ext cx="7761761" cy="1006475"/>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PROJET</a:t>
              </a:r>
            </a:p>
          </p:txBody>
        </p:sp>
        <p:sp>
          <p:nvSpPr>
            <p:cNvPr name="TextBox 11" id="11"/>
            <p:cNvSpPr txBox="true"/>
            <p:nvPr/>
          </p:nvSpPr>
          <p:spPr>
            <a:xfrm rot="0">
              <a:off x="0" y="-19050"/>
              <a:ext cx="7761761" cy="518583"/>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INTRODUCTION AU</a:t>
              </a:r>
            </a:p>
          </p:txBody>
        </p:sp>
      </p:grpSp>
      <p:sp>
        <p:nvSpPr>
          <p:cNvPr name="TextBox 12" id="12"/>
          <p:cNvSpPr txBox="true"/>
          <p:nvPr/>
        </p:nvSpPr>
        <p:spPr>
          <a:xfrm rot="0">
            <a:off x="8483770" y="2595683"/>
            <a:ext cx="8637485" cy="5019434"/>
          </a:xfrm>
          <a:prstGeom prst="rect">
            <a:avLst/>
          </a:prstGeom>
        </p:spPr>
        <p:txBody>
          <a:bodyPr anchor="t" rtlCol="false" tIns="0" lIns="0" bIns="0" rIns="0">
            <a:spAutoFit/>
          </a:bodyPr>
          <a:lstStyle/>
          <a:p>
            <a:pPr algn="just">
              <a:lnSpc>
                <a:spcPts val="4444"/>
              </a:lnSpc>
            </a:pPr>
            <a:r>
              <a:rPr lang="en-US" sz="3174">
                <a:solidFill>
                  <a:srgbClr val="FFFFFF"/>
                </a:solidFill>
                <a:latin typeface="Roboto"/>
                <a:ea typeface="Roboto"/>
                <a:cs typeface="Roboto"/>
                <a:sym typeface="Roboto"/>
              </a:rPr>
              <a:t>Créer un site e-commerce fonctionnel avec : </a:t>
            </a:r>
          </a:p>
          <a:p>
            <a:pPr algn="just">
              <a:lnSpc>
                <a:spcPts val="4444"/>
              </a:lnSpc>
            </a:pPr>
            <a:r>
              <a:rPr lang="en-US" sz="3174">
                <a:solidFill>
                  <a:srgbClr val="FFFFFF"/>
                </a:solidFill>
                <a:latin typeface="Roboto"/>
                <a:ea typeface="Roboto"/>
                <a:cs typeface="Roboto"/>
                <a:sym typeface="Roboto"/>
              </a:rPr>
              <a:t>✅ Gestion d'utilisateurs sécurisée </a:t>
            </a:r>
          </a:p>
          <a:p>
            <a:pPr algn="just">
              <a:lnSpc>
                <a:spcPts val="4444"/>
              </a:lnSpc>
            </a:pPr>
            <a:r>
              <a:rPr lang="en-US" sz="3174">
                <a:solidFill>
                  <a:srgbClr val="FFFFFF"/>
                </a:solidFill>
                <a:latin typeface="Roboto"/>
                <a:ea typeface="Roboto"/>
                <a:cs typeface="Roboto"/>
                <a:sym typeface="Roboto"/>
              </a:rPr>
              <a:t>✅ Catalogue de produits dynamique </a:t>
            </a:r>
          </a:p>
          <a:p>
            <a:pPr algn="just">
              <a:lnSpc>
                <a:spcPts val="4444"/>
              </a:lnSpc>
            </a:pPr>
            <a:r>
              <a:rPr lang="en-US" sz="3174">
                <a:solidFill>
                  <a:srgbClr val="FFFFFF"/>
                </a:solidFill>
                <a:latin typeface="Roboto"/>
                <a:ea typeface="Roboto"/>
                <a:cs typeface="Roboto"/>
                <a:sym typeface="Roboto"/>
              </a:rPr>
              <a:t>✅ Panier d'achat persistant </a:t>
            </a:r>
          </a:p>
          <a:p>
            <a:pPr algn="just">
              <a:lnSpc>
                <a:spcPts val="4444"/>
              </a:lnSpc>
            </a:pPr>
            <a:r>
              <a:rPr lang="en-US" sz="3174">
                <a:solidFill>
                  <a:srgbClr val="FFFFFF"/>
                </a:solidFill>
                <a:latin typeface="Roboto"/>
                <a:ea typeface="Roboto"/>
                <a:cs typeface="Roboto"/>
                <a:sym typeface="Roboto"/>
              </a:rPr>
              <a:t>✅ Système de paiement complet </a:t>
            </a:r>
          </a:p>
          <a:p>
            <a:pPr algn="just">
              <a:lnSpc>
                <a:spcPts val="4444"/>
              </a:lnSpc>
            </a:pPr>
            <a:r>
              <a:rPr lang="en-US" sz="3174">
                <a:solidFill>
                  <a:srgbClr val="FFFFFF"/>
                </a:solidFill>
                <a:latin typeface="Roboto"/>
                <a:ea typeface="Roboto"/>
                <a:cs typeface="Roboto"/>
                <a:sym typeface="Roboto"/>
              </a:rPr>
              <a:t>✅ Historique des commandes </a:t>
            </a:r>
          </a:p>
          <a:p>
            <a:pPr algn="just">
              <a:lnSpc>
                <a:spcPts val="4444"/>
              </a:lnSpc>
            </a:pPr>
          </a:p>
          <a:p>
            <a:pPr algn="just">
              <a:lnSpc>
                <a:spcPts val="4444"/>
              </a:lnSpc>
            </a:pPr>
            <a:r>
              <a:rPr lang="en-US" sz="3174">
                <a:solidFill>
                  <a:srgbClr val="FFFFFF"/>
                </a:solidFill>
                <a:latin typeface="Roboto"/>
                <a:ea typeface="Roboto"/>
                <a:cs typeface="Roboto"/>
                <a:sym typeface="Roboto"/>
              </a:rPr>
              <a:t>TECHNOLOGIES UTILISÉES </a:t>
            </a:r>
          </a:p>
          <a:p>
            <a:pPr algn="just">
              <a:lnSpc>
                <a:spcPts val="4444"/>
              </a:lnSpc>
            </a:pPr>
            <a:r>
              <a:rPr lang="en-US" sz="3174">
                <a:solidFill>
                  <a:srgbClr val="FFFFFF"/>
                </a:solidFill>
                <a:latin typeface="Roboto"/>
                <a:ea typeface="Roboto"/>
                <a:cs typeface="Roboto"/>
                <a:sym typeface="Roboto"/>
              </a:rPr>
              <a:t>PHP 7+ | MySQL | HTML5 | CSS3 | JavaScript</a:t>
            </a:r>
          </a:p>
        </p:txBody>
      </p:sp>
      <p:sp>
        <p:nvSpPr>
          <p:cNvPr name="TextBox 13" id="13"/>
          <p:cNvSpPr txBox="true"/>
          <p:nvPr/>
        </p:nvSpPr>
        <p:spPr>
          <a:xfrm rot="0">
            <a:off x="8256487" y="1153875"/>
            <a:ext cx="8864768" cy="990793"/>
          </a:xfrm>
          <a:prstGeom prst="rect">
            <a:avLst/>
          </a:prstGeom>
        </p:spPr>
        <p:txBody>
          <a:bodyPr anchor="t" rtlCol="false" tIns="0" lIns="0" bIns="0" rIns="0">
            <a:spAutoFit/>
          </a:bodyPr>
          <a:lstStyle/>
          <a:p>
            <a:pPr algn="just">
              <a:lnSpc>
                <a:spcPts val="8083"/>
              </a:lnSpc>
            </a:pPr>
            <a:r>
              <a:rPr lang="en-US" sz="5773" b="true">
                <a:solidFill>
                  <a:srgbClr val="FFFFFF"/>
                </a:solidFill>
                <a:latin typeface="Roboto Bold"/>
                <a:ea typeface="Roboto Bold"/>
                <a:cs typeface="Roboto Bold"/>
                <a:sym typeface="Roboto Bold"/>
              </a:rPr>
              <a:t>🎯 OBJECTIF DU PROJET</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565356"/>
            <a:ext cx="748505"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6990070"/>
            <a:ext cx="18288000" cy="7670800"/>
          </a:xfrm>
          <a:custGeom>
            <a:avLst/>
            <a:gdLst/>
            <a:ahLst/>
            <a:cxnLst/>
            <a:rect r="r" b="b" t="t" l="l"/>
            <a:pathLst>
              <a:path h="7670800" w="18288000">
                <a:moveTo>
                  <a:pt x="0" y="0"/>
                </a:moveTo>
                <a:lnTo>
                  <a:pt x="18288000" y="0"/>
                </a:lnTo>
                <a:lnTo>
                  <a:pt x="18288000" y="7670800"/>
                </a:lnTo>
                <a:lnTo>
                  <a:pt x="0" y="767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01813" y="3687330"/>
            <a:ext cx="11347539" cy="2912340"/>
            <a:chOff x="0" y="0"/>
            <a:chExt cx="15130051" cy="3883120"/>
          </a:xfrm>
        </p:grpSpPr>
        <p:grpSp>
          <p:nvGrpSpPr>
            <p:cNvPr name="Group 5" id="5"/>
            <p:cNvGrpSpPr/>
            <p:nvPr/>
          </p:nvGrpSpPr>
          <p:grpSpPr>
            <a:xfrm rot="0">
              <a:off x="0" y="0"/>
              <a:ext cx="4018884" cy="1390779"/>
              <a:chOff x="0" y="0"/>
              <a:chExt cx="793854" cy="274722"/>
            </a:xfrm>
          </p:grpSpPr>
          <p:sp>
            <p:nvSpPr>
              <p:cNvPr name="Freeform 6" id="6"/>
              <p:cNvSpPr/>
              <p:nvPr/>
            </p:nvSpPr>
            <p:spPr>
              <a:xfrm flipH="false" flipV="false" rot="0">
                <a:off x="0" y="0"/>
                <a:ext cx="793854" cy="274722"/>
              </a:xfrm>
              <a:custGeom>
                <a:avLst/>
                <a:gdLst/>
                <a:ahLst/>
                <a:cxnLst/>
                <a:rect r="r" b="b" t="t" l="l"/>
                <a:pathLst>
                  <a:path h="274722" w="793854">
                    <a:moveTo>
                      <a:pt x="130994" y="0"/>
                    </a:moveTo>
                    <a:lnTo>
                      <a:pt x="662859" y="0"/>
                    </a:lnTo>
                    <a:cubicBezTo>
                      <a:pt x="735205" y="0"/>
                      <a:pt x="793854" y="58648"/>
                      <a:pt x="793854" y="130994"/>
                    </a:cubicBezTo>
                    <a:lnTo>
                      <a:pt x="793854" y="143728"/>
                    </a:lnTo>
                    <a:cubicBezTo>
                      <a:pt x="793854" y="178469"/>
                      <a:pt x="780052" y="211788"/>
                      <a:pt x="755486" y="236355"/>
                    </a:cubicBezTo>
                    <a:cubicBezTo>
                      <a:pt x="730920" y="260921"/>
                      <a:pt x="697601" y="274722"/>
                      <a:pt x="662859" y="274722"/>
                    </a:cubicBezTo>
                    <a:lnTo>
                      <a:pt x="130994" y="274722"/>
                    </a:lnTo>
                    <a:cubicBezTo>
                      <a:pt x="96252" y="274722"/>
                      <a:pt x="62934" y="260921"/>
                      <a:pt x="38367" y="236355"/>
                    </a:cubicBezTo>
                    <a:cubicBezTo>
                      <a:pt x="13801" y="211788"/>
                      <a:pt x="0" y="178469"/>
                      <a:pt x="0" y="143728"/>
                    </a:cubicBezTo>
                    <a:lnTo>
                      <a:pt x="0" y="130994"/>
                    </a:lnTo>
                    <a:cubicBezTo>
                      <a:pt x="0" y="96252"/>
                      <a:pt x="13801" y="62934"/>
                      <a:pt x="38367" y="38367"/>
                    </a:cubicBezTo>
                    <a:cubicBezTo>
                      <a:pt x="62934" y="13801"/>
                      <a:pt x="96252" y="0"/>
                      <a:pt x="130994" y="0"/>
                    </a:cubicBezTo>
                    <a:close/>
                  </a:path>
                </a:pathLst>
              </a:custGeom>
              <a:solidFill>
                <a:srgbClr val="353535"/>
              </a:solidFill>
            </p:spPr>
          </p:sp>
          <p:sp>
            <p:nvSpPr>
              <p:cNvPr name="TextBox 7" id="7"/>
              <p:cNvSpPr txBox="true"/>
              <p:nvPr/>
            </p:nvSpPr>
            <p:spPr>
              <a:xfrm>
                <a:off x="0" y="-57150"/>
                <a:ext cx="793854" cy="331872"/>
              </a:xfrm>
              <a:prstGeom prst="rect">
                <a:avLst/>
              </a:prstGeom>
            </p:spPr>
            <p:txBody>
              <a:bodyPr anchor="ctr" rtlCol="false" tIns="50800" lIns="50800" bIns="50800" rIns="50800"/>
              <a:lstStyle/>
              <a:p>
                <a:pPr algn="ctr">
                  <a:lnSpc>
                    <a:spcPts val="2800"/>
                  </a:lnSpc>
                </a:pPr>
                <a:r>
                  <a:rPr lang="en-US" sz="2000">
                    <a:solidFill>
                      <a:srgbClr val="FFFFFF"/>
                    </a:solidFill>
                    <a:latin typeface="Roboto"/>
                    <a:ea typeface="Roboto"/>
                    <a:cs typeface="Roboto"/>
                    <a:sym typeface="Roboto"/>
                  </a:rPr>
                  <a:t>USERS</a:t>
                </a:r>
              </a:p>
            </p:txBody>
          </p:sp>
        </p:grpSp>
        <p:grpSp>
          <p:nvGrpSpPr>
            <p:cNvPr name="Group 8" id="8"/>
            <p:cNvGrpSpPr/>
            <p:nvPr/>
          </p:nvGrpSpPr>
          <p:grpSpPr>
            <a:xfrm rot="0">
              <a:off x="11111168" y="0"/>
              <a:ext cx="4018884" cy="1390779"/>
              <a:chOff x="0" y="0"/>
              <a:chExt cx="793854" cy="274722"/>
            </a:xfrm>
          </p:grpSpPr>
          <p:sp>
            <p:nvSpPr>
              <p:cNvPr name="Freeform 9" id="9"/>
              <p:cNvSpPr/>
              <p:nvPr/>
            </p:nvSpPr>
            <p:spPr>
              <a:xfrm flipH="false" flipV="false" rot="0">
                <a:off x="0" y="0"/>
                <a:ext cx="793854" cy="274722"/>
              </a:xfrm>
              <a:custGeom>
                <a:avLst/>
                <a:gdLst/>
                <a:ahLst/>
                <a:cxnLst/>
                <a:rect r="r" b="b" t="t" l="l"/>
                <a:pathLst>
                  <a:path h="274722" w="793854">
                    <a:moveTo>
                      <a:pt x="130994" y="0"/>
                    </a:moveTo>
                    <a:lnTo>
                      <a:pt x="662859" y="0"/>
                    </a:lnTo>
                    <a:cubicBezTo>
                      <a:pt x="735205" y="0"/>
                      <a:pt x="793854" y="58648"/>
                      <a:pt x="793854" y="130994"/>
                    </a:cubicBezTo>
                    <a:lnTo>
                      <a:pt x="793854" y="143728"/>
                    </a:lnTo>
                    <a:cubicBezTo>
                      <a:pt x="793854" y="178469"/>
                      <a:pt x="780052" y="211788"/>
                      <a:pt x="755486" y="236355"/>
                    </a:cubicBezTo>
                    <a:cubicBezTo>
                      <a:pt x="730920" y="260921"/>
                      <a:pt x="697601" y="274722"/>
                      <a:pt x="662859" y="274722"/>
                    </a:cubicBezTo>
                    <a:lnTo>
                      <a:pt x="130994" y="274722"/>
                    </a:lnTo>
                    <a:cubicBezTo>
                      <a:pt x="96252" y="274722"/>
                      <a:pt x="62934" y="260921"/>
                      <a:pt x="38367" y="236355"/>
                    </a:cubicBezTo>
                    <a:cubicBezTo>
                      <a:pt x="13801" y="211788"/>
                      <a:pt x="0" y="178469"/>
                      <a:pt x="0" y="143728"/>
                    </a:cubicBezTo>
                    <a:lnTo>
                      <a:pt x="0" y="130994"/>
                    </a:lnTo>
                    <a:cubicBezTo>
                      <a:pt x="0" y="96252"/>
                      <a:pt x="13801" y="62934"/>
                      <a:pt x="38367" y="38367"/>
                    </a:cubicBezTo>
                    <a:cubicBezTo>
                      <a:pt x="62934" y="13801"/>
                      <a:pt x="96252" y="0"/>
                      <a:pt x="130994" y="0"/>
                    </a:cubicBezTo>
                    <a:close/>
                  </a:path>
                </a:pathLst>
              </a:custGeom>
              <a:solidFill>
                <a:srgbClr val="353535"/>
              </a:solidFill>
            </p:spPr>
          </p:sp>
          <p:sp>
            <p:nvSpPr>
              <p:cNvPr name="TextBox 10" id="10"/>
              <p:cNvSpPr txBox="true"/>
              <p:nvPr/>
            </p:nvSpPr>
            <p:spPr>
              <a:xfrm>
                <a:off x="0" y="-57150"/>
                <a:ext cx="793854" cy="331872"/>
              </a:xfrm>
              <a:prstGeom prst="rect">
                <a:avLst/>
              </a:prstGeom>
            </p:spPr>
            <p:txBody>
              <a:bodyPr anchor="ctr" rtlCol="false" tIns="50800" lIns="50800" bIns="50800" rIns="50800"/>
              <a:lstStyle/>
              <a:p>
                <a:pPr algn="ctr">
                  <a:lnSpc>
                    <a:spcPts val="2800"/>
                  </a:lnSpc>
                </a:pPr>
                <a:r>
                  <a:rPr lang="en-US" sz="2000">
                    <a:solidFill>
                      <a:srgbClr val="FFFFFF"/>
                    </a:solidFill>
                    <a:latin typeface="Roboto"/>
                    <a:ea typeface="Roboto"/>
                    <a:cs typeface="Roboto"/>
                    <a:sym typeface="Roboto"/>
                  </a:rPr>
                  <a:t>ORDERS_ITEMS</a:t>
                </a:r>
              </a:p>
            </p:txBody>
          </p:sp>
        </p:grpSp>
        <p:grpSp>
          <p:nvGrpSpPr>
            <p:cNvPr name="Group 11" id="11"/>
            <p:cNvGrpSpPr/>
            <p:nvPr/>
          </p:nvGrpSpPr>
          <p:grpSpPr>
            <a:xfrm rot="0">
              <a:off x="5555584" y="0"/>
              <a:ext cx="4018884" cy="1390779"/>
              <a:chOff x="0" y="0"/>
              <a:chExt cx="793854" cy="274722"/>
            </a:xfrm>
          </p:grpSpPr>
          <p:sp>
            <p:nvSpPr>
              <p:cNvPr name="Freeform 12" id="12"/>
              <p:cNvSpPr/>
              <p:nvPr/>
            </p:nvSpPr>
            <p:spPr>
              <a:xfrm flipH="false" flipV="false" rot="0">
                <a:off x="0" y="0"/>
                <a:ext cx="793854" cy="274722"/>
              </a:xfrm>
              <a:custGeom>
                <a:avLst/>
                <a:gdLst/>
                <a:ahLst/>
                <a:cxnLst/>
                <a:rect r="r" b="b" t="t" l="l"/>
                <a:pathLst>
                  <a:path h="274722" w="793854">
                    <a:moveTo>
                      <a:pt x="130994" y="0"/>
                    </a:moveTo>
                    <a:lnTo>
                      <a:pt x="662859" y="0"/>
                    </a:lnTo>
                    <a:cubicBezTo>
                      <a:pt x="735205" y="0"/>
                      <a:pt x="793854" y="58648"/>
                      <a:pt x="793854" y="130994"/>
                    </a:cubicBezTo>
                    <a:lnTo>
                      <a:pt x="793854" y="143728"/>
                    </a:lnTo>
                    <a:cubicBezTo>
                      <a:pt x="793854" y="178469"/>
                      <a:pt x="780052" y="211788"/>
                      <a:pt x="755486" y="236355"/>
                    </a:cubicBezTo>
                    <a:cubicBezTo>
                      <a:pt x="730920" y="260921"/>
                      <a:pt x="697601" y="274722"/>
                      <a:pt x="662859" y="274722"/>
                    </a:cubicBezTo>
                    <a:lnTo>
                      <a:pt x="130994" y="274722"/>
                    </a:lnTo>
                    <a:cubicBezTo>
                      <a:pt x="96252" y="274722"/>
                      <a:pt x="62934" y="260921"/>
                      <a:pt x="38367" y="236355"/>
                    </a:cubicBezTo>
                    <a:cubicBezTo>
                      <a:pt x="13801" y="211788"/>
                      <a:pt x="0" y="178469"/>
                      <a:pt x="0" y="143728"/>
                    </a:cubicBezTo>
                    <a:lnTo>
                      <a:pt x="0" y="130994"/>
                    </a:lnTo>
                    <a:cubicBezTo>
                      <a:pt x="0" y="96252"/>
                      <a:pt x="13801" y="62934"/>
                      <a:pt x="38367" y="38367"/>
                    </a:cubicBezTo>
                    <a:cubicBezTo>
                      <a:pt x="62934" y="13801"/>
                      <a:pt x="96252" y="0"/>
                      <a:pt x="130994" y="0"/>
                    </a:cubicBezTo>
                    <a:close/>
                  </a:path>
                </a:pathLst>
              </a:custGeom>
              <a:solidFill>
                <a:srgbClr val="353535"/>
              </a:solidFill>
            </p:spPr>
          </p:sp>
          <p:sp>
            <p:nvSpPr>
              <p:cNvPr name="TextBox 13" id="13"/>
              <p:cNvSpPr txBox="true"/>
              <p:nvPr/>
            </p:nvSpPr>
            <p:spPr>
              <a:xfrm>
                <a:off x="0" y="-57150"/>
                <a:ext cx="793854" cy="331872"/>
              </a:xfrm>
              <a:prstGeom prst="rect">
                <a:avLst/>
              </a:prstGeom>
            </p:spPr>
            <p:txBody>
              <a:bodyPr anchor="ctr" rtlCol="false" tIns="50800" lIns="50800" bIns="50800" rIns="50800"/>
              <a:lstStyle/>
              <a:p>
                <a:pPr algn="ctr">
                  <a:lnSpc>
                    <a:spcPts val="2800"/>
                  </a:lnSpc>
                </a:pPr>
                <a:r>
                  <a:rPr lang="en-US" sz="2000">
                    <a:solidFill>
                      <a:srgbClr val="FFFFFF"/>
                    </a:solidFill>
                    <a:latin typeface="Roboto"/>
                    <a:ea typeface="Roboto"/>
                    <a:cs typeface="Roboto"/>
                    <a:sym typeface="Roboto"/>
                  </a:rPr>
                  <a:t>ORDERS</a:t>
                </a:r>
              </a:p>
            </p:txBody>
          </p:sp>
        </p:grpSp>
        <p:grpSp>
          <p:nvGrpSpPr>
            <p:cNvPr name="Group 14" id="14"/>
            <p:cNvGrpSpPr/>
            <p:nvPr/>
          </p:nvGrpSpPr>
          <p:grpSpPr>
            <a:xfrm rot="0">
              <a:off x="5555584" y="2492340"/>
              <a:ext cx="4018884" cy="1390779"/>
              <a:chOff x="0" y="0"/>
              <a:chExt cx="793854" cy="274722"/>
            </a:xfrm>
          </p:grpSpPr>
          <p:sp>
            <p:nvSpPr>
              <p:cNvPr name="Freeform 15" id="15"/>
              <p:cNvSpPr/>
              <p:nvPr/>
            </p:nvSpPr>
            <p:spPr>
              <a:xfrm flipH="false" flipV="false" rot="0">
                <a:off x="0" y="0"/>
                <a:ext cx="793854" cy="274722"/>
              </a:xfrm>
              <a:custGeom>
                <a:avLst/>
                <a:gdLst/>
                <a:ahLst/>
                <a:cxnLst/>
                <a:rect r="r" b="b" t="t" l="l"/>
                <a:pathLst>
                  <a:path h="274722" w="793854">
                    <a:moveTo>
                      <a:pt x="130994" y="0"/>
                    </a:moveTo>
                    <a:lnTo>
                      <a:pt x="662859" y="0"/>
                    </a:lnTo>
                    <a:cubicBezTo>
                      <a:pt x="735205" y="0"/>
                      <a:pt x="793854" y="58648"/>
                      <a:pt x="793854" y="130994"/>
                    </a:cubicBezTo>
                    <a:lnTo>
                      <a:pt x="793854" y="143728"/>
                    </a:lnTo>
                    <a:cubicBezTo>
                      <a:pt x="793854" y="178469"/>
                      <a:pt x="780052" y="211788"/>
                      <a:pt x="755486" y="236355"/>
                    </a:cubicBezTo>
                    <a:cubicBezTo>
                      <a:pt x="730920" y="260921"/>
                      <a:pt x="697601" y="274722"/>
                      <a:pt x="662859" y="274722"/>
                    </a:cubicBezTo>
                    <a:lnTo>
                      <a:pt x="130994" y="274722"/>
                    </a:lnTo>
                    <a:cubicBezTo>
                      <a:pt x="96252" y="274722"/>
                      <a:pt x="62934" y="260921"/>
                      <a:pt x="38367" y="236355"/>
                    </a:cubicBezTo>
                    <a:cubicBezTo>
                      <a:pt x="13801" y="211788"/>
                      <a:pt x="0" y="178469"/>
                      <a:pt x="0" y="143728"/>
                    </a:cubicBezTo>
                    <a:lnTo>
                      <a:pt x="0" y="130994"/>
                    </a:lnTo>
                    <a:cubicBezTo>
                      <a:pt x="0" y="96252"/>
                      <a:pt x="13801" y="62934"/>
                      <a:pt x="38367" y="38367"/>
                    </a:cubicBezTo>
                    <a:cubicBezTo>
                      <a:pt x="62934" y="13801"/>
                      <a:pt x="96252" y="0"/>
                      <a:pt x="130994" y="0"/>
                    </a:cubicBezTo>
                    <a:close/>
                  </a:path>
                </a:pathLst>
              </a:custGeom>
              <a:solidFill>
                <a:srgbClr val="353535"/>
              </a:solidFill>
            </p:spPr>
          </p:sp>
          <p:sp>
            <p:nvSpPr>
              <p:cNvPr name="TextBox 16" id="16"/>
              <p:cNvSpPr txBox="true"/>
              <p:nvPr/>
            </p:nvSpPr>
            <p:spPr>
              <a:xfrm>
                <a:off x="0" y="-57150"/>
                <a:ext cx="793854" cy="331872"/>
              </a:xfrm>
              <a:prstGeom prst="rect">
                <a:avLst/>
              </a:prstGeom>
            </p:spPr>
            <p:txBody>
              <a:bodyPr anchor="ctr" rtlCol="false" tIns="50800" lIns="50800" bIns="50800" rIns="50800"/>
              <a:lstStyle/>
              <a:p>
                <a:pPr algn="ctr">
                  <a:lnSpc>
                    <a:spcPts val="2800"/>
                  </a:lnSpc>
                </a:pPr>
                <a:r>
                  <a:rPr lang="en-US" sz="2000">
                    <a:solidFill>
                      <a:srgbClr val="FFFFFF"/>
                    </a:solidFill>
                    <a:latin typeface="Roboto"/>
                    <a:ea typeface="Roboto"/>
                    <a:cs typeface="Roboto"/>
                    <a:sym typeface="Roboto"/>
                  </a:rPr>
                  <a:t>SHIPPING_INFO</a:t>
                </a:r>
              </a:p>
            </p:txBody>
          </p:sp>
        </p:grpSp>
        <p:grpSp>
          <p:nvGrpSpPr>
            <p:cNvPr name="Group 17" id="17"/>
            <p:cNvGrpSpPr/>
            <p:nvPr/>
          </p:nvGrpSpPr>
          <p:grpSpPr>
            <a:xfrm rot="0">
              <a:off x="11111168" y="2492340"/>
              <a:ext cx="4018884" cy="1390779"/>
              <a:chOff x="0" y="0"/>
              <a:chExt cx="793854" cy="274722"/>
            </a:xfrm>
          </p:grpSpPr>
          <p:sp>
            <p:nvSpPr>
              <p:cNvPr name="Freeform 18" id="18"/>
              <p:cNvSpPr/>
              <p:nvPr/>
            </p:nvSpPr>
            <p:spPr>
              <a:xfrm flipH="false" flipV="false" rot="0">
                <a:off x="0" y="0"/>
                <a:ext cx="793854" cy="274722"/>
              </a:xfrm>
              <a:custGeom>
                <a:avLst/>
                <a:gdLst/>
                <a:ahLst/>
                <a:cxnLst/>
                <a:rect r="r" b="b" t="t" l="l"/>
                <a:pathLst>
                  <a:path h="274722" w="793854">
                    <a:moveTo>
                      <a:pt x="130994" y="0"/>
                    </a:moveTo>
                    <a:lnTo>
                      <a:pt x="662859" y="0"/>
                    </a:lnTo>
                    <a:cubicBezTo>
                      <a:pt x="735205" y="0"/>
                      <a:pt x="793854" y="58648"/>
                      <a:pt x="793854" y="130994"/>
                    </a:cubicBezTo>
                    <a:lnTo>
                      <a:pt x="793854" y="143728"/>
                    </a:lnTo>
                    <a:cubicBezTo>
                      <a:pt x="793854" y="178469"/>
                      <a:pt x="780052" y="211788"/>
                      <a:pt x="755486" y="236355"/>
                    </a:cubicBezTo>
                    <a:cubicBezTo>
                      <a:pt x="730920" y="260921"/>
                      <a:pt x="697601" y="274722"/>
                      <a:pt x="662859" y="274722"/>
                    </a:cubicBezTo>
                    <a:lnTo>
                      <a:pt x="130994" y="274722"/>
                    </a:lnTo>
                    <a:cubicBezTo>
                      <a:pt x="96252" y="274722"/>
                      <a:pt x="62934" y="260921"/>
                      <a:pt x="38367" y="236355"/>
                    </a:cubicBezTo>
                    <a:cubicBezTo>
                      <a:pt x="13801" y="211788"/>
                      <a:pt x="0" y="178469"/>
                      <a:pt x="0" y="143728"/>
                    </a:cubicBezTo>
                    <a:lnTo>
                      <a:pt x="0" y="130994"/>
                    </a:lnTo>
                    <a:cubicBezTo>
                      <a:pt x="0" y="96252"/>
                      <a:pt x="13801" y="62934"/>
                      <a:pt x="38367" y="38367"/>
                    </a:cubicBezTo>
                    <a:cubicBezTo>
                      <a:pt x="62934" y="13801"/>
                      <a:pt x="96252" y="0"/>
                      <a:pt x="130994" y="0"/>
                    </a:cubicBezTo>
                    <a:close/>
                  </a:path>
                </a:pathLst>
              </a:custGeom>
              <a:solidFill>
                <a:srgbClr val="353535"/>
              </a:solidFill>
            </p:spPr>
          </p:sp>
          <p:sp>
            <p:nvSpPr>
              <p:cNvPr name="TextBox 19" id="19"/>
              <p:cNvSpPr txBox="true"/>
              <p:nvPr/>
            </p:nvSpPr>
            <p:spPr>
              <a:xfrm>
                <a:off x="0" y="-57150"/>
                <a:ext cx="793854" cy="331872"/>
              </a:xfrm>
              <a:prstGeom prst="rect">
                <a:avLst/>
              </a:prstGeom>
            </p:spPr>
            <p:txBody>
              <a:bodyPr anchor="ctr" rtlCol="false" tIns="50800" lIns="50800" bIns="50800" rIns="50800"/>
              <a:lstStyle/>
              <a:p>
                <a:pPr algn="ctr">
                  <a:lnSpc>
                    <a:spcPts val="2800"/>
                  </a:lnSpc>
                </a:pPr>
                <a:r>
                  <a:rPr lang="en-US" sz="2000">
                    <a:solidFill>
                      <a:srgbClr val="FFFFFF"/>
                    </a:solidFill>
                    <a:latin typeface="Roboto"/>
                    <a:ea typeface="Roboto"/>
                    <a:cs typeface="Roboto"/>
                    <a:sym typeface="Roboto"/>
                  </a:rPr>
                  <a:t>PRODUCTS</a:t>
                </a:r>
              </a:p>
            </p:txBody>
          </p:sp>
        </p:grpSp>
        <p:sp>
          <p:nvSpPr>
            <p:cNvPr name="AutoShape 20" id="20"/>
            <p:cNvSpPr/>
            <p:nvPr/>
          </p:nvSpPr>
          <p:spPr>
            <a:xfrm>
              <a:off x="4180547" y="695390"/>
              <a:ext cx="1213373" cy="0"/>
            </a:xfrm>
            <a:prstGeom prst="line">
              <a:avLst/>
            </a:prstGeom>
            <a:ln cap="rnd" w="101600">
              <a:solidFill>
                <a:srgbClr val="FFFFFF"/>
              </a:solidFill>
              <a:prstDash val="solid"/>
              <a:headEnd type="none" len="sm" w="sm"/>
              <a:tailEnd type="triangle" len="med" w="lg"/>
            </a:ln>
          </p:spPr>
        </p:sp>
        <p:sp>
          <p:nvSpPr>
            <p:cNvPr name="AutoShape 21" id="21"/>
            <p:cNvSpPr/>
            <p:nvPr/>
          </p:nvSpPr>
          <p:spPr>
            <a:xfrm>
              <a:off x="7532131" y="1565057"/>
              <a:ext cx="0" cy="753007"/>
            </a:xfrm>
            <a:prstGeom prst="line">
              <a:avLst/>
            </a:prstGeom>
            <a:ln cap="rnd" w="101600">
              <a:solidFill>
                <a:srgbClr val="FFFFFF"/>
              </a:solidFill>
              <a:prstDash val="solid"/>
              <a:headEnd type="none" len="sm" w="sm"/>
              <a:tailEnd type="triangle" len="med" w="lg"/>
            </a:ln>
          </p:spPr>
        </p:sp>
        <p:sp>
          <p:nvSpPr>
            <p:cNvPr name="AutoShape 22" id="22"/>
            <p:cNvSpPr/>
            <p:nvPr/>
          </p:nvSpPr>
          <p:spPr>
            <a:xfrm>
              <a:off x="9739568" y="644590"/>
              <a:ext cx="1213373" cy="0"/>
            </a:xfrm>
            <a:prstGeom prst="line">
              <a:avLst/>
            </a:prstGeom>
            <a:ln cap="rnd" w="101600">
              <a:solidFill>
                <a:srgbClr val="FFFFFF"/>
              </a:solidFill>
              <a:prstDash val="solid"/>
              <a:headEnd type="none" len="sm" w="sm"/>
              <a:tailEnd type="triangle" len="med" w="lg"/>
            </a:ln>
          </p:spPr>
        </p:sp>
        <p:sp>
          <p:nvSpPr>
            <p:cNvPr name="AutoShape 23" id="23"/>
            <p:cNvSpPr/>
            <p:nvPr/>
          </p:nvSpPr>
          <p:spPr>
            <a:xfrm>
              <a:off x="13120609" y="1565057"/>
              <a:ext cx="0" cy="753007"/>
            </a:xfrm>
            <a:prstGeom prst="line">
              <a:avLst/>
            </a:prstGeom>
            <a:ln cap="rnd" w="101600">
              <a:solidFill>
                <a:srgbClr val="FFFFFF"/>
              </a:solidFill>
              <a:prstDash val="solid"/>
              <a:headEnd type="none" len="sm" w="sm"/>
              <a:tailEnd type="triangle" len="med" w="lg"/>
            </a:ln>
          </p:spPr>
        </p:sp>
      </p:grpSp>
      <p:sp>
        <p:nvSpPr>
          <p:cNvPr name="TextBox 24" id="24"/>
          <p:cNvSpPr txBox="true"/>
          <p:nvPr/>
        </p:nvSpPr>
        <p:spPr>
          <a:xfrm rot="0">
            <a:off x="1028700" y="1606109"/>
            <a:ext cx="7039199" cy="759619"/>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BASE DE DONNÉES</a:t>
            </a:r>
          </a:p>
        </p:txBody>
      </p:sp>
      <p:sp>
        <p:nvSpPr>
          <p:cNvPr name="TextBox 25" id="25"/>
          <p:cNvSpPr txBox="true"/>
          <p:nvPr/>
        </p:nvSpPr>
        <p:spPr>
          <a:xfrm rot="0">
            <a:off x="1028700" y="1028065"/>
            <a:ext cx="6319828" cy="393700"/>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ARCHITECTURE DE LA</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7E7"/>
        </a:solidFill>
      </p:bgPr>
    </p:bg>
    <p:spTree>
      <p:nvGrpSpPr>
        <p:cNvPr id="1" name=""/>
        <p:cNvGrpSpPr/>
        <p:nvPr/>
      </p:nvGrpSpPr>
      <p:grpSpPr>
        <a:xfrm>
          <a:off x="0" y="0"/>
          <a:ext cx="0" cy="0"/>
          <a:chOff x="0" y="0"/>
          <a:chExt cx="0" cy="0"/>
        </a:xfrm>
      </p:grpSpPr>
      <p:sp>
        <p:nvSpPr>
          <p:cNvPr name="Freeform 2" id="2"/>
          <p:cNvSpPr/>
          <p:nvPr/>
        </p:nvSpPr>
        <p:spPr>
          <a:xfrm flipH="false" flipV="false" rot="0">
            <a:off x="0" y="475065"/>
            <a:ext cx="18288000" cy="8783235"/>
          </a:xfrm>
          <a:custGeom>
            <a:avLst/>
            <a:gdLst/>
            <a:ahLst/>
            <a:cxnLst/>
            <a:rect r="r" b="b" t="t" l="l"/>
            <a:pathLst>
              <a:path h="8783235" w="18288000">
                <a:moveTo>
                  <a:pt x="0" y="0"/>
                </a:moveTo>
                <a:lnTo>
                  <a:pt x="18288000" y="0"/>
                </a:lnTo>
                <a:lnTo>
                  <a:pt x="18288000" y="8783235"/>
                </a:lnTo>
                <a:lnTo>
                  <a:pt x="0" y="8783235"/>
                </a:lnTo>
                <a:lnTo>
                  <a:pt x="0" y="0"/>
                </a:lnTo>
                <a:close/>
              </a:path>
            </a:pathLst>
          </a:custGeom>
          <a:blipFill>
            <a:blip r:embed="rId2"/>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66800" y="2565356"/>
            <a:ext cx="748505"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1028456">
            <a:off x="-974250" y="9299944"/>
            <a:ext cx="11115380" cy="4662285"/>
          </a:xfrm>
          <a:custGeom>
            <a:avLst/>
            <a:gdLst/>
            <a:ahLst/>
            <a:cxnLst/>
            <a:rect r="r" b="b" t="t" l="l"/>
            <a:pathLst>
              <a:path h="4662285" w="11115380">
                <a:moveTo>
                  <a:pt x="0" y="0"/>
                </a:moveTo>
                <a:lnTo>
                  <a:pt x="11115380" y="0"/>
                </a:lnTo>
                <a:lnTo>
                  <a:pt x="11115380" y="4662284"/>
                </a:lnTo>
                <a:lnTo>
                  <a:pt x="0" y="4662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9599741" y="2565356"/>
          <a:ext cx="7315200" cy="6296025"/>
        </p:xfrm>
        <a:graphic>
          <a:graphicData uri="http://schemas.openxmlformats.org/drawingml/2006/table">
            <a:tbl>
              <a:tblPr/>
              <a:tblGrid>
                <a:gridCol w="2438400"/>
                <a:gridCol w="2438400"/>
                <a:gridCol w="2438400"/>
              </a:tblGrid>
              <a:tr h="1025380">
                <a:tc>
                  <a:txBody>
                    <a:bodyPr anchor="t" rtlCol="false"/>
                    <a:lstStyle/>
                    <a:p>
                      <a:pPr algn="ctr">
                        <a:lnSpc>
                          <a:spcPts val="3220"/>
                        </a:lnSpc>
                        <a:defRPr/>
                      </a:pPr>
                      <a:r>
                        <a:rPr lang="en-US" b="true" sz="2300" i="true">
                          <a:solidFill>
                            <a:srgbClr val="FFFFFF"/>
                          </a:solidFill>
                          <a:latin typeface="Roboto Bold Italics"/>
                          <a:ea typeface="Roboto Bold Italics"/>
                          <a:cs typeface="Roboto Bold Italics"/>
                          <a:sym typeface="Roboto Bold Italics"/>
                        </a:rPr>
                        <a:t>CHAMPS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220"/>
                        </a:lnSpc>
                        <a:defRPr/>
                      </a:pPr>
                      <a:r>
                        <a:rPr lang="en-US" b="true" sz="2300" i="true">
                          <a:solidFill>
                            <a:srgbClr val="FFFFFF"/>
                          </a:solidFill>
                          <a:latin typeface="Roboto Bold Italics"/>
                          <a:ea typeface="Roboto Bold Italics"/>
                          <a:cs typeface="Roboto Bold Italics"/>
                          <a:sym typeface="Roboto Bold Italics"/>
                        </a:rPr>
                        <a:t>TYPE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220"/>
                        </a:lnSpc>
                        <a:defRPr/>
                      </a:pPr>
                      <a:r>
                        <a:rPr lang="en-US" b="true" sz="2300" i="true">
                          <a:solidFill>
                            <a:srgbClr val="FFFFFF"/>
                          </a:solidFill>
                          <a:latin typeface="Roboto Bold Italics"/>
                          <a:ea typeface="Roboto Bold Italics"/>
                          <a:cs typeface="Roboto Bold Italics"/>
                          <a:sym typeface="Roboto Bold Italics"/>
                        </a:rPr>
                        <a:t>CONTRAINTES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380">
                <a:tc>
                  <a:txBody>
                    <a:bodyPr anchor="t" rtlCol="false"/>
                    <a:lstStyle/>
                    <a:p>
                      <a:pPr algn="ctr">
                        <a:lnSpc>
                          <a:spcPts val="2800"/>
                        </a:lnSpc>
                        <a:defRPr/>
                      </a:pPr>
                      <a:r>
                        <a:rPr lang="en-US" sz="2000">
                          <a:solidFill>
                            <a:srgbClr val="FFFFFF"/>
                          </a:solidFill>
                          <a:latin typeface="Roboto"/>
                          <a:ea typeface="Roboto"/>
                          <a:cs typeface="Roboto"/>
                          <a:sym typeface="Roboto"/>
                        </a:rPr>
                        <a:t>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INT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PRIMARY KEY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9125">
                <a:tc>
                  <a:txBody>
                    <a:bodyPr anchor="t" rtlCol="false"/>
                    <a:lstStyle/>
                    <a:p>
                      <a:pPr algn="ctr">
                        <a:lnSpc>
                          <a:spcPts val="2800"/>
                        </a:lnSpc>
                        <a:defRPr/>
                      </a:pPr>
                      <a:r>
                        <a:rPr lang="en-US" sz="2000">
                          <a:solidFill>
                            <a:srgbClr val="FFFFFF"/>
                          </a:solidFill>
                          <a:latin typeface="Roboto"/>
                          <a:ea typeface="Roboto"/>
                          <a:cs typeface="Roboto"/>
                          <a:sym typeface="Roboto"/>
                        </a:rPr>
                        <a:t>username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VARCHAR(50)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UNIQUE, NOT NULL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380">
                <a:tc>
                  <a:txBody>
                    <a:bodyPr anchor="t" rtlCol="false"/>
                    <a:lstStyle/>
                    <a:p>
                      <a:pPr algn="ctr">
                        <a:lnSpc>
                          <a:spcPts val="2800"/>
                        </a:lnSpc>
                        <a:defRPr/>
                      </a:pPr>
                      <a:r>
                        <a:rPr lang="en-US" sz="2000">
                          <a:solidFill>
                            <a:srgbClr val="FFFFFF"/>
                          </a:solidFill>
                          <a:latin typeface="Roboto"/>
                          <a:ea typeface="Roboto"/>
                          <a:cs typeface="Roboto"/>
                          <a:sym typeface="Roboto"/>
                        </a:rPr>
                        <a:t>password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VARCHAR(255)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NOT NULL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380">
                <a:tc>
                  <a:txBody>
                    <a:bodyPr anchor="t" rtlCol="false"/>
                    <a:lstStyle/>
                    <a:p>
                      <a:pPr algn="ctr">
                        <a:lnSpc>
                          <a:spcPts val="2800"/>
                        </a:lnSpc>
                        <a:defRPr/>
                      </a:pPr>
                      <a:r>
                        <a:rPr lang="en-US" sz="2000">
                          <a:solidFill>
                            <a:srgbClr val="FFFFFF"/>
                          </a:solidFill>
                          <a:latin typeface="Roboto"/>
                          <a:ea typeface="Roboto"/>
                          <a:cs typeface="Roboto"/>
                          <a:sym typeface="Roboto"/>
                        </a:rPr>
                        <a:t>email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VARCHAR(255)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380">
                <a:tc>
                  <a:txBody>
                    <a:bodyPr anchor="t" rtlCol="false"/>
                    <a:lstStyle/>
                    <a:p>
                      <a:pPr algn="ctr">
                        <a:lnSpc>
                          <a:spcPts val="2800"/>
                        </a:lnSpc>
                        <a:defRPr/>
                      </a:pPr>
                      <a:r>
                        <a:rPr lang="en-US" sz="2000">
                          <a:solidFill>
                            <a:srgbClr val="FFFFFF"/>
                          </a:solidFill>
                          <a:latin typeface="Roboto"/>
                          <a:ea typeface="Roboto"/>
                          <a:cs typeface="Roboto"/>
                          <a:sym typeface="Roboto"/>
                        </a:rPr>
                        <a:t>created_at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TIMESTAMP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Roboto"/>
                          <a:ea typeface="Roboto"/>
                          <a:cs typeface="Roboto"/>
                          <a:sym typeface="Roboto"/>
                        </a:rPr>
                        <a:t>DEFAULT NOW</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5" id="5"/>
          <p:cNvGrpSpPr/>
          <p:nvPr/>
        </p:nvGrpSpPr>
        <p:grpSpPr>
          <a:xfrm rot="0">
            <a:off x="1066800" y="1047115"/>
            <a:ext cx="5821321" cy="1318613"/>
            <a:chOff x="0" y="0"/>
            <a:chExt cx="7761761" cy="1758150"/>
          </a:xfrm>
        </p:grpSpPr>
        <p:sp>
          <p:nvSpPr>
            <p:cNvPr name="TextBox 6" id="6"/>
            <p:cNvSpPr txBox="true"/>
            <p:nvPr/>
          </p:nvSpPr>
          <p:spPr>
            <a:xfrm rot="0">
              <a:off x="0" y="751675"/>
              <a:ext cx="7761761" cy="1006475"/>
            </a:xfrm>
            <a:prstGeom prst="rect">
              <a:avLst/>
            </a:prstGeom>
          </p:spPr>
          <p:txBody>
            <a:bodyPr anchor="t" rtlCol="false" tIns="0" lIns="0" bIns="0" rIns="0">
              <a:spAutoFit/>
            </a:bodyPr>
            <a:lstStyle/>
            <a:p>
              <a:pPr algn="l">
                <a:lnSpc>
                  <a:spcPts val="6093"/>
                </a:lnSpc>
              </a:pPr>
              <a:r>
                <a:rPr lang="en-US" sz="4875" spc="487">
                  <a:solidFill>
                    <a:srgbClr val="FFFFFF"/>
                  </a:solidFill>
                  <a:latin typeface="League Spartan"/>
                  <a:ea typeface="League Spartan"/>
                  <a:cs typeface="League Spartan"/>
                  <a:sym typeface="League Spartan"/>
                </a:rPr>
                <a:t>TABLE USERS</a:t>
              </a:r>
            </a:p>
          </p:txBody>
        </p:sp>
        <p:sp>
          <p:nvSpPr>
            <p:cNvPr name="TextBox 7" id="7"/>
            <p:cNvSpPr txBox="true"/>
            <p:nvPr/>
          </p:nvSpPr>
          <p:spPr>
            <a:xfrm rot="0">
              <a:off x="0" y="-19050"/>
              <a:ext cx="7761761" cy="518583"/>
            </a:xfrm>
            <a:prstGeom prst="rect">
              <a:avLst/>
            </a:prstGeom>
          </p:spPr>
          <p:txBody>
            <a:bodyPr anchor="t" rtlCol="false" tIns="0" lIns="0" bIns="0" rIns="0">
              <a:spAutoFit/>
            </a:bodyPr>
            <a:lstStyle/>
            <a:p>
              <a:pPr algn="l">
                <a:lnSpc>
                  <a:spcPts val="3125"/>
                </a:lnSpc>
              </a:pPr>
              <a:r>
                <a:rPr lang="en-US" b="true" sz="2500" spc="250">
                  <a:solidFill>
                    <a:srgbClr val="FFFFFF"/>
                  </a:solidFill>
                  <a:latin typeface="Roboto Bold"/>
                  <a:ea typeface="Roboto Bold"/>
                  <a:cs typeface="Roboto Bold"/>
                  <a:sym typeface="Roboto Bold"/>
                </a:rPr>
                <a:t>GESTION DES UTILISATEURS</a:t>
              </a:r>
            </a:p>
          </p:txBody>
        </p:sp>
      </p:grpSp>
      <p:sp>
        <p:nvSpPr>
          <p:cNvPr name="TextBox 8" id="8"/>
          <p:cNvSpPr txBox="true"/>
          <p:nvPr/>
        </p:nvSpPr>
        <p:spPr>
          <a:xfrm rot="0">
            <a:off x="475410" y="4823405"/>
            <a:ext cx="8001659" cy="2004793"/>
          </a:xfrm>
          <a:prstGeom prst="rect">
            <a:avLst/>
          </a:prstGeom>
        </p:spPr>
        <p:txBody>
          <a:bodyPr anchor="t" rtlCol="false" tIns="0" lIns="0" bIns="0" rIns="0">
            <a:spAutoFit/>
          </a:bodyPr>
          <a:lstStyle/>
          <a:p>
            <a:pPr algn="l">
              <a:lnSpc>
                <a:spcPts val="4006"/>
              </a:lnSpc>
            </a:pPr>
            <a:r>
              <a:rPr lang="en-US" sz="2861">
                <a:solidFill>
                  <a:srgbClr val="FFFFFF"/>
                </a:solidFill>
                <a:latin typeface="Open Sans"/>
                <a:ea typeface="Open Sans"/>
                <a:cs typeface="Open Sans"/>
                <a:sym typeface="Open Sans"/>
              </a:rPr>
              <a:t>⚠️ P</a:t>
            </a:r>
            <a:r>
              <a:rPr lang="en-US" sz="2861">
                <a:solidFill>
                  <a:srgbClr val="FFFFFF"/>
                </a:solidFill>
                <a:latin typeface="Open Sans"/>
                <a:ea typeface="Open Sans"/>
                <a:cs typeface="Open Sans"/>
                <a:sym typeface="Open Sans"/>
              </a:rPr>
              <a:t>ASSWORD stocke le HASH bcrypt (255 car) </a:t>
            </a:r>
          </a:p>
          <a:p>
            <a:pPr algn="l">
              <a:lnSpc>
                <a:spcPts val="4006"/>
              </a:lnSpc>
            </a:pPr>
            <a:r>
              <a:rPr lang="en-US" sz="2861">
                <a:solidFill>
                  <a:srgbClr val="FFFFFF"/>
                </a:solidFill>
                <a:latin typeface="Open Sans"/>
                <a:ea typeface="Open Sans"/>
                <a:cs typeface="Open Sans"/>
                <a:sym typeface="Open Sans"/>
              </a:rPr>
              <a:t>🔒 Assure une Sécurité maximale</a:t>
            </a:r>
          </a:p>
          <a:p>
            <a:pPr algn="l">
              <a:lnSpc>
                <a:spcPts val="4006"/>
              </a:lnSpc>
            </a:pPr>
          </a:p>
          <a:p>
            <a:pPr algn="l">
              <a:lnSpc>
                <a:spcPts val="4006"/>
              </a:lnSpc>
            </a:pPr>
            <a:r>
              <a:rPr lang="en-US" sz="2861">
                <a:solidFill>
                  <a:srgbClr val="FFFFFF"/>
                </a:solidFill>
                <a:latin typeface="Open Sans"/>
                <a:ea typeface="Open Sans"/>
                <a:cs typeface="Open Sans"/>
                <a:sym typeface="Open Sans"/>
              </a:rPr>
              <a:t>Presenté dans les prochaines slides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7E7"/>
        </a:solidFill>
      </p:bgPr>
    </p:bg>
    <p:spTree>
      <p:nvGrpSpPr>
        <p:cNvPr id="1" name=""/>
        <p:cNvGrpSpPr/>
        <p:nvPr/>
      </p:nvGrpSpPr>
      <p:grpSpPr>
        <a:xfrm>
          <a:off x="0" y="0"/>
          <a:ext cx="0" cy="0"/>
          <a:chOff x="0" y="0"/>
          <a:chExt cx="0" cy="0"/>
        </a:xfrm>
      </p:grpSpPr>
      <p:sp>
        <p:nvSpPr>
          <p:cNvPr name="Freeform 2" id="2"/>
          <p:cNvSpPr/>
          <p:nvPr/>
        </p:nvSpPr>
        <p:spPr>
          <a:xfrm flipH="false" flipV="false" rot="0">
            <a:off x="-12563" y="384037"/>
            <a:ext cx="18300563" cy="9518926"/>
          </a:xfrm>
          <a:custGeom>
            <a:avLst/>
            <a:gdLst/>
            <a:ahLst/>
            <a:cxnLst/>
            <a:rect r="r" b="b" t="t" l="l"/>
            <a:pathLst>
              <a:path h="9518926" w="18300563">
                <a:moveTo>
                  <a:pt x="0" y="0"/>
                </a:moveTo>
                <a:lnTo>
                  <a:pt x="18300563" y="0"/>
                </a:lnTo>
                <a:lnTo>
                  <a:pt x="18300563" y="9518926"/>
                </a:lnTo>
                <a:lnTo>
                  <a:pt x="0" y="9518926"/>
                </a:lnTo>
                <a:lnTo>
                  <a:pt x="0" y="0"/>
                </a:lnTo>
                <a:close/>
              </a:path>
            </a:pathLst>
          </a:custGeom>
          <a:blipFill>
            <a:blip r:embed="rId2"/>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7E7"/>
        </a:solidFill>
      </p:bgPr>
    </p:bg>
    <p:spTree>
      <p:nvGrpSpPr>
        <p:cNvPr id="1" name=""/>
        <p:cNvGrpSpPr/>
        <p:nvPr/>
      </p:nvGrpSpPr>
      <p:grpSpPr>
        <a:xfrm>
          <a:off x="0" y="0"/>
          <a:ext cx="0" cy="0"/>
          <a:chOff x="0" y="0"/>
          <a:chExt cx="0" cy="0"/>
        </a:xfrm>
      </p:grpSpPr>
      <p:sp>
        <p:nvSpPr>
          <p:cNvPr name="Freeform 2" id="2"/>
          <p:cNvSpPr/>
          <p:nvPr/>
        </p:nvSpPr>
        <p:spPr>
          <a:xfrm flipH="false" flipV="false" rot="0">
            <a:off x="464535" y="0"/>
            <a:ext cx="17132908" cy="10287000"/>
          </a:xfrm>
          <a:custGeom>
            <a:avLst/>
            <a:gdLst/>
            <a:ahLst/>
            <a:cxnLst/>
            <a:rect r="r" b="b" t="t" l="l"/>
            <a:pathLst>
              <a:path h="10287000" w="17132908">
                <a:moveTo>
                  <a:pt x="0" y="0"/>
                </a:moveTo>
                <a:lnTo>
                  <a:pt x="17132908" y="0"/>
                </a:lnTo>
                <a:lnTo>
                  <a:pt x="17132908" y="10287000"/>
                </a:lnTo>
                <a:lnTo>
                  <a:pt x="0" y="10287000"/>
                </a:lnTo>
                <a:lnTo>
                  <a:pt x="0" y="0"/>
                </a:lnTo>
                <a:close/>
              </a:path>
            </a:pathLst>
          </a:custGeom>
          <a:blipFill>
            <a:blip r:embed="rId2"/>
            <a:stretch>
              <a:fillRect l="0" t="0" r="-44921"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DAG6LD130Nk</dc:identifier>
  <dcterms:modified xsi:type="dcterms:W3CDTF">2011-08-01T06:04:30Z</dcterms:modified>
  <cp:revision>1</cp:revision>
  <dc:title>Presentation Projet NSI SIte avec BDD</dc:title>
</cp:coreProperties>
</file>